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46" r:id="rId2"/>
    <p:sldId id="256" r:id="rId3"/>
    <p:sldId id="276" r:id="rId4"/>
    <p:sldId id="278" r:id="rId5"/>
    <p:sldId id="280" r:id="rId6"/>
    <p:sldId id="281" r:id="rId7"/>
    <p:sldId id="291" r:id="rId8"/>
    <p:sldId id="283" r:id="rId9"/>
    <p:sldId id="285" r:id="rId10"/>
    <p:sldId id="286" r:id="rId11"/>
    <p:sldId id="287" r:id="rId12"/>
    <p:sldId id="288" r:id="rId13"/>
    <p:sldId id="289" r:id="rId14"/>
    <p:sldId id="347" r:id="rId15"/>
    <p:sldId id="290" r:id="rId16"/>
    <p:sldId id="292" r:id="rId17"/>
    <p:sldId id="348" r:id="rId18"/>
    <p:sldId id="295" r:id="rId19"/>
    <p:sldId id="296" r:id="rId20"/>
    <p:sldId id="294" r:id="rId21"/>
    <p:sldId id="277" r:id="rId22"/>
    <p:sldId id="267" r:id="rId23"/>
    <p:sldId id="269" r:id="rId24"/>
    <p:sldId id="264" r:id="rId25"/>
    <p:sldId id="316" r:id="rId26"/>
    <p:sldId id="317" r:id="rId27"/>
    <p:sldId id="318" r:id="rId28"/>
    <p:sldId id="319" r:id="rId29"/>
    <p:sldId id="320" r:id="rId30"/>
    <p:sldId id="261" r:id="rId31"/>
    <p:sldId id="308" r:id="rId32"/>
    <p:sldId id="309" r:id="rId33"/>
    <p:sldId id="314" r:id="rId34"/>
    <p:sldId id="310" r:id="rId35"/>
    <p:sldId id="315" r:id="rId36"/>
    <p:sldId id="311" r:id="rId37"/>
    <p:sldId id="313" r:id="rId38"/>
    <p:sldId id="262" r:id="rId39"/>
    <p:sldId id="31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5:55.28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39 0,'0'49,"0"101,0 98,0-74,0 25,0-75,0 0,0 0,0 125,0-75,0 25,0-75,0 0,0-25,0-24,0 49,0 149,0 50,0-49,0-1,0 100,21-25,22-75,-21 0,0-74,-22-25,0-25,0-25,0 125,0 49,0 50,0-249,-87 398,66-199,21-99,0-25,0 74,0 25,0-49,0-50,0-25,0-74,0-1,-22 25,22 1,0-26,0 1,0 49,0 0,0 25,0-99,0-25,0 25,0-50,0 25,0 24,0 26,0-26,0-24,0 100,22 48,-1-23,-21-126,0-73,0-1,0 50,0-25</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6:00.41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49 10789,'50'0,"72"-24,1-1,245-25,122 50,-122 0,0 75,-73-1,-197-49,98-1,-49 1,0-25,-49 0,0 0,1 0,23 0,-48 0,-1 0,26 0,-26 0,-48 0,-1 0,25 0,0-49,0-1,-49 1,74 24,-50-25,26 1,-1-1,-25 26,1-26,48-49,-48 50,24-1,-49 25,0 25,0-74,0-74,0-75,0-99,-25 75,25 148,0 25,0-50,0-124,0 50,0 50,0-50,25 25,-1-75,1-73,-25 48,0 125,0 49,0 74,0-99,0-98,0-26,0 149,0 0,0-74,0 0,0 24,0 50,0 0,0 25,0 0,0-124,0 0,0 0,0-99,24 74,-24 100,0 48,0 75,0-49,0-25,0-75,-49-24,25-50,-25-24,49-1,-25 50,25 99,-24 0,-1 0,-48-74,24-74,-50-1,50-123,25 0,24 99,0 24,0 50,0 124,0 25,0 24,-25 25,25-25,-73 25,-1 25,-73 148,24-74,-48-25,-1-24,-73-1,24 1,98-25,-24 24,49-49,-49 50,-99-26,-23 1,97 0,74-25,0-25,24 0,50 25,-1-24,1 24,-26 0,-23-25,-25 0,24 0,1 1,48 24,-73-25,24 0,50 0,-1 25,1 0,-1-49,1 49,-25-50,49 50,-25 0,25 0,-24 0,-1 0,25 0,0 0,-24 0,-26 0,26 0,-1 25</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6:09.18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864 653,'-25'0,"1"0,-1 0,-48 75,23 48,-23 1,24-49,-50-1,26 0,-1-49,49 0,1 24,24-24,-25 25,25 24,0 0,0 26,0 172,0-98,0-1,25 25,-1 75,-24 148,25 74,24-197,25 24,-25 149,-24-100,-25-272,-74 124,-49 99,49-123,50 24,24 99,0-50,0-74,-25 25,1-99,-1 99,-24 99,24-49,-24-124,49-1,0-49,0 0,0 50,25 24,-1 75,26 25,-1-1,-25 26,-24-249,25 1,24-1,0 1,123 24,-98-74,-1 0,1 0,-25 0,-49 0,25 0,-1 0,25 0,1 0,-1 0,-25 0,25 0,99 0,-50 0,-24 0,-1 0,1 25,-25 0,0-25,0 24,-49-24,25 0,49 0,24 0,25 0,24 0,-49 0,74-24,-24-26,-75 25,1 1,-49 24,48 0,1 0,-49 0,24 0,-25 0,1 0,24 0,0 0,0 0,0 0,25 0,24 0,1 0,-50-25,-25 25,1 0,-25 0,0 0,24 0,50 0,-49 0,24 0,25 0,24 0,25 0,-25 0,-24 0,-25 0,0 0,-25 0,1 0,-1 0,26 0,-26 0,1 0,24 0,-25 0,1 0,-25 0,25 0,-1 0,1 0,24 0,-49 0,-25-25,1-49,-25-1,49 1,0 0,0-25,0 49,0 25,0-24,0 24,0 0,0 0,49-24,-25-1,1 1,-1 24,-24-25,0 26,0-1,0-49,0 24,0-24,0 49,25-49,-25 24,0 0,0 50,0-49,0-25,0-50,-25 74,1-24,-1-174,-24 75,25 123,24-74,-25 50,0-100,25-49,0 0,25 174,-25 24,0-49,0-100,25 1,-1 49,1-99,-25 25,0-223,0 99,0 49,0 1,0 73,24-98,1-75,-1 125,1-1,0 50,-1 148,-24 1,0-26,0-49,0 25,0 0,0 0,0 49,0 1,0-1,0 26,0-26,0 0,0 1,0-1,0-24,0-75,0-74,-24-148,24 24,0 99,0 99,0 1,0 98,0-49,-25 25,0 24,25-24,-24 74,-1-25,25 25,-49 0,-25 0,1 0,-1-49,-24-75,24 74,0-24,-48 49,-26 25,50 0,-25 25,-24 24,49 1,-1 0,50-50,-25 0,25 0,-24 0,-50 0,-25 24,75-24,-50 0,25 25,24-25,25 25,-99 0,1 24,-49 1,73-1,49-24,0-25,25 0,0 0,-25 0,74 0,-24 0,-1 0,-98 0,-48 0,72 0,-24 25,74 0,25-25,-1 0,25 24,0 1,0 0,0 0,0-1,0 1,0 0,0 0,0 0,25-1,-1 26,-24-50,0 25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95E5-BD64-4648-B4E3-A486B715DDC1}" type="datetimeFigureOut">
              <a:rPr lang="en-US" smtClean="0"/>
              <a:pPr/>
              <a:t>11/17/2017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3D23FD-9658-4D06-A3B8-448E00638F02}" type="slidenum">
              <a:rPr lang="en-US" smtClean="0"/>
              <a:pPr/>
              <a:t>‹#›</a:t>
            </a:fld>
            <a:endParaRPr lang="en-US"/>
          </a:p>
        </p:txBody>
      </p:sp>
    </p:spTree>
    <p:extLst>
      <p:ext uri="{BB962C8B-B14F-4D97-AF65-F5344CB8AC3E}">
        <p14:creationId xmlns:p14="http://schemas.microsoft.com/office/powerpoint/2010/main" val="1869917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3D23FD-9658-4D06-A3B8-448E00638F02}" type="slidenum">
              <a:rPr lang="en-US" smtClean="0"/>
              <a:pPr/>
              <a:t>16</a:t>
            </a:fld>
            <a:endParaRPr lang="en-US"/>
          </a:p>
        </p:txBody>
      </p:sp>
    </p:spTree>
    <p:extLst>
      <p:ext uri="{BB962C8B-B14F-4D97-AF65-F5344CB8AC3E}">
        <p14:creationId xmlns:p14="http://schemas.microsoft.com/office/powerpoint/2010/main" val="1824784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7CB7-DD92-4EA2-BF92-33A3F35390E9}" type="datetimeFigureOut">
              <a:rPr lang="en-US" smtClean="0"/>
              <a:pPr/>
              <a:t>11/17/2017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7CB7-DD92-4EA2-BF92-33A3F35390E9}" type="datetimeFigureOut">
              <a:rPr lang="en-US" smtClean="0"/>
              <a:pPr/>
              <a:t>11/17/2017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BA81BF-0BBF-4973-AF7D-EEC87505C5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2.x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dirty="0" smtClean="0">
                <a:latin typeface="Palatino Linotype" pitchFamily="18" charset="0"/>
              </a:rPr>
              <a:t>Имунска основа неуролошких болести</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x-none" sz="4000" b="1" dirty="0" smtClean="0">
                <a:latin typeface="Palatino Linotype" pitchFamily="18" charset="0"/>
              </a:rPr>
              <a:t/>
            </a:r>
            <a:br>
              <a:rPr lang="x-none" sz="4000" b="1" dirty="0" smtClean="0">
                <a:latin typeface="Palatino Linotype" pitchFamily="18" charset="0"/>
              </a:rPr>
            </a:br>
            <a:r>
              <a:rPr lang="x-none" sz="4000" b="1" dirty="0" smtClean="0">
                <a:latin typeface="Palatino Linotype" pitchFamily="18" charset="0"/>
              </a:rPr>
              <a:t>ЕТИОЛОГИЈА МС: НЕГЕНТСКИ ФАКТОРИ </a:t>
            </a:r>
            <a:r>
              <a:rPr lang="en-US" sz="4000" dirty="0" smtClean="0">
                <a:latin typeface="Palatino Linotype" pitchFamily="18" charset="0"/>
              </a:rPr>
              <a:t/>
            </a:r>
            <a:br>
              <a:rPr lang="en-US" sz="4000" dirty="0" smtClean="0">
                <a:latin typeface="Palatino Linotype" pitchFamily="18" charset="0"/>
              </a:rPr>
            </a:br>
            <a:endParaRPr lang="en-US" sz="4000" dirty="0">
              <a:latin typeface="Palatino Linotype" pitchFamily="18" charset="0"/>
            </a:endParaRPr>
          </a:p>
        </p:txBody>
      </p:sp>
      <p:sp>
        <p:nvSpPr>
          <p:cNvPr id="3" name="Content Placeholder 2"/>
          <p:cNvSpPr>
            <a:spLocks noGrp="1"/>
          </p:cNvSpPr>
          <p:nvPr>
            <p:ph idx="1"/>
          </p:nvPr>
        </p:nvSpPr>
        <p:spPr>
          <a:xfrm>
            <a:off x="0" y="1955973"/>
            <a:ext cx="8892480" cy="4902027"/>
          </a:xfrm>
        </p:spPr>
        <p:txBody>
          <a:bodyPr>
            <a:normAutofit/>
          </a:bodyPr>
          <a:lstStyle/>
          <a:p>
            <a:pPr indent="0">
              <a:buNone/>
            </a:pPr>
            <a:r>
              <a:rPr lang="x-none" sz="2200" dirty="0" smtClean="0">
                <a:latin typeface="Palatino Linotype" pitchFamily="18" charset="0"/>
              </a:rPr>
              <a:t>фактор околине: </a:t>
            </a:r>
          </a:p>
          <a:p>
            <a:pPr indent="0" algn="r">
              <a:buNone/>
            </a:pPr>
            <a:r>
              <a:rPr lang="x-none" sz="2200" dirty="0" smtClean="0">
                <a:latin typeface="Palatino Linotype" pitchFamily="18" charset="0"/>
              </a:rPr>
              <a:t>најмања инциденца болести у појасу екватора, расте идући ка половима; </a:t>
            </a:r>
          </a:p>
          <a:p>
            <a:pPr indent="0" algn="r">
              <a:buNone/>
            </a:pPr>
            <a:r>
              <a:rPr lang="x-none" sz="2200" dirty="0" smtClean="0">
                <a:latin typeface="Palatino Linotype" pitchFamily="18" charset="0"/>
              </a:rPr>
              <a:t>уколико особа мигрира из подручја са високом преваленцом МС у подручје ниске преваленце пре 15-16 године живота смањује се ризик за појаву болести, међутим уколико се миграција догоди касније, ризик се не мења . </a:t>
            </a:r>
          </a:p>
          <a:p>
            <a:pPr indent="0">
              <a:buNone/>
            </a:pPr>
            <a:endParaRPr lang="x-none" sz="1400" dirty="0" smtClean="0">
              <a:latin typeface="Palatino Linotype" pitchFamily="18" charset="0"/>
            </a:endParaRPr>
          </a:p>
          <a:p>
            <a:pPr indent="0">
              <a:buNone/>
            </a:pPr>
            <a:r>
              <a:rPr lang="x-none" sz="1400" dirty="0" smtClean="0">
                <a:latin typeface="Palatino Linotype" pitchFamily="18" charset="0"/>
              </a:rPr>
              <a:t>Узрок овоме може да буде смањење излагања сунчевим зрацима које зависи од географске ширине што утиче на функцију имунорегулаторних ћелија или на синтезу витамина Д. Постоји удруженост полиморфизма гена за рецептор за витамин Д и МС у Јапану. Продукција мелатонина зависи од излагања сунцу, мањак сунчевих зрака изазива већу продукцију мелатонина који појачава Th1 имунски одговор</a:t>
            </a:r>
            <a:r>
              <a:rPr lang="x-none" sz="1800" dirty="0" smtClean="0">
                <a:latin typeface="Palatino Linotype" pitchFamily="18" charset="0"/>
              </a:rPr>
              <a:t>.</a:t>
            </a:r>
            <a:endParaRPr lang="en-US" sz="1800" dirty="0">
              <a:latin typeface="Palatino Linotype"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66130"/>
          </a:xfrm>
        </p:spPr>
        <p:txBody>
          <a:bodyPr>
            <a:noAutofit/>
          </a:bodyPr>
          <a:lstStyle/>
          <a:p>
            <a:r>
              <a:rPr lang="x-none" sz="3600" b="1" dirty="0" smtClean="0">
                <a:latin typeface="Palatino Linotype" pitchFamily="18" charset="0"/>
              </a:rPr>
              <a:t/>
            </a:r>
            <a:br>
              <a:rPr lang="x-none" sz="3600" b="1" dirty="0" smtClean="0">
                <a:latin typeface="Palatino Linotype" pitchFamily="18" charset="0"/>
              </a:rPr>
            </a:br>
            <a:r>
              <a:rPr lang="x-none" sz="3600" b="1" dirty="0" smtClean="0">
                <a:latin typeface="Palatino Linotype" pitchFamily="18" charset="0"/>
              </a:rPr>
              <a:t>МИКРООРГАНИЗМИ КАО ИЗАЗИВАЧИ МС</a:t>
            </a:r>
            <a:r>
              <a:rPr lang="en-US" sz="3600" dirty="0" smtClean="0"/>
              <a:t/>
            </a:r>
            <a:br>
              <a:rPr lang="en-US" sz="3600" dirty="0" smtClean="0"/>
            </a:br>
            <a:endParaRPr lang="en-US" sz="3600" dirty="0"/>
          </a:p>
        </p:txBody>
      </p:sp>
      <p:sp>
        <p:nvSpPr>
          <p:cNvPr id="3" name="Content Placeholder 2"/>
          <p:cNvSpPr>
            <a:spLocks noGrp="1"/>
          </p:cNvSpPr>
          <p:nvPr>
            <p:ph idx="1"/>
          </p:nvPr>
        </p:nvSpPr>
        <p:spPr>
          <a:xfrm>
            <a:off x="179512" y="1412776"/>
            <a:ext cx="8712968" cy="5445224"/>
          </a:xfrm>
        </p:spPr>
        <p:txBody>
          <a:bodyPr>
            <a:normAutofit fontScale="62500" lnSpcReduction="20000"/>
          </a:bodyPr>
          <a:lstStyle/>
          <a:p>
            <a:r>
              <a:rPr lang="x-none" dirty="0" smtClean="0">
                <a:latin typeface="Palatino Linotype" pitchFamily="18" charset="0"/>
              </a:rPr>
              <a:t>релапси често јављају после вирусних инфекција;</a:t>
            </a:r>
          </a:p>
          <a:p>
            <a:r>
              <a:rPr lang="x-none" dirty="0" smtClean="0">
                <a:latin typeface="Palatino Linotype" pitchFamily="18" charset="0"/>
              </a:rPr>
              <a:t>појава МС епидемија у претходно изолованим срединама (Фарска острва) са малом инциденцом болести;</a:t>
            </a:r>
          </a:p>
          <a:p>
            <a:r>
              <a:rPr lang="x-none" dirty="0" smtClean="0">
                <a:latin typeface="Palatino Linotype" pitchFamily="18" charset="0"/>
              </a:rPr>
              <a:t>ЕАЕ: скоро 100% трансгених мишева који експримирају TCR специфичан за енцефалитоген (MBP) развијају EAE уколико се гаје у нестерилним условима, а ако се гаје у </a:t>
            </a:r>
            <a:r>
              <a:rPr lang="x-none" i="1" dirty="0" smtClean="0">
                <a:latin typeface="Palatino Linotype" pitchFamily="18" charset="0"/>
              </a:rPr>
              <a:t>specific-pathogen-free </a:t>
            </a:r>
            <a:r>
              <a:rPr lang="x-none" dirty="0" smtClean="0">
                <a:latin typeface="Palatino Linotype" pitchFamily="18" charset="0"/>
              </a:rPr>
              <a:t>условима остају здрави.</a:t>
            </a:r>
          </a:p>
          <a:p>
            <a:endParaRPr lang="x-none" dirty="0" smtClean="0">
              <a:latin typeface="Palatino Linotype" pitchFamily="18" charset="0"/>
            </a:endParaRPr>
          </a:p>
          <a:p>
            <a:pPr indent="0">
              <a:buNone/>
            </a:pPr>
            <a:r>
              <a:rPr lang="x-none" dirty="0" smtClean="0">
                <a:latin typeface="Palatino Linotype" pitchFamily="18" charset="0"/>
              </a:rPr>
              <a:t>На вирусну етиологију МС могу да укажу </a:t>
            </a:r>
          </a:p>
          <a:p>
            <a:pPr lvl="2" indent="-457200"/>
            <a:r>
              <a:rPr lang="x-none" dirty="0" smtClean="0">
                <a:latin typeface="Palatino Linotype" pitchFamily="18" charset="0"/>
              </a:rPr>
              <a:t>демијелинизирајуће болести: прогресивна мултифокална леукоенцефалопатија узрокована JC вирусом; постинфективни енцефалитис и субакутни склерозирајући паненцефалитис узрокован малим богињама, HSV енцефалитис; HIV енцефалопатија. </a:t>
            </a:r>
          </a:p>
          <a:p>
            <a:pPr lvl="2" indent="-457200"/>
            <a:r>
              <a:rPr lang="x-none" dirty="0" smtClean="0">
                <a:latin typeface="Palatino Linotype" pitchFamily="18" charset="0"/>
              </a:rPr>
              <a:t>експериментални модел демијелинизирајућих болести изазван </a:t>
            </a:r>
            <a:r>
              <a:rPr lang="x-none" i="1" dirty="0" smtClean="0">
                <a:latin typeface="Palatino Linotype" pitchFamily="18" charset="0"/>
              </a:rPr>
              <a:t>Theiler’s murine encephalomyelitis virus</a:t>
            </a:r>
            <a:r>
              <a:rPr lang="x-none" dirty="0" smtClean="0">
                <a:latin typeface="Palatino Linotype" pitchFamily="18" charset="0"/>
              </a:rPr>
              <a:t>-ом (TMEV). </a:t>
            </a:r>
          </a:p>
          <a:p>
            <a:pPr indent="0">
              <a:buNone/>
            </a:pPr>
            <a:endParaRPr lang="x-none" dirty="0" smtClean="0">
              <a:latin typeface="Palatino Linotype" pitchFamily="18" charset="0"/>
            </a:endParaRPr>
          </a:p>
          <a:p>
            <a:pPr indent="0">
              <a:buNone/>
            </a:pPr>
            <a:r>
              <a:rPr lang="x-none" dirty="0" smtClean="0">
                <a:latin typeface="Palatino Linotype" pitchFamily="18" charset="0"/>
              </a:rPr>
              <a:t>Као највероватнији могући узрочници МС код људи истичу се херпес и ретро-вируси (HHV-6 и EBV) јер дају перзистентне латентне инфекције, показују неуротропизам, убиквитарни су.</a:t>
            </a:r>
          </a:p>
          <a:p>
            <a:pPr indent="0">
              <a:buNone/>
            </a:pPr>
            <a:r>
              <a:rPr lang="ru-RU" dirty="0" smtClean="0">
                <a:latin typeface="Palatino Linotype" pitchFamily="18" charset="0"/>
              </a:rPr>
              <a:t>Као могући бактријски узрочник МС помиње се хламидија</a:t>
            </a:r>
            <a:endParaRPr lang="en-US" dirty="0" smtClean="0">
              <a:latin typeface="Palatino Linotype" pitchFamily="18" charset="0"/>
            </a:endParaRPr>
          </a:p>
          <a:p>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Autofit/>
          </a:bodyPr>
          <a:lstStyle/>
          <a:p>
            <a:r>
              <a:rPr lang="x-none" sz="3200" b="1" dirty="0" smtClean="0">
                <a:latin typeface="Palatino Linotype" pitchFamily="18" charset="0"/>
              </a:rPr>
              <a:t>МЕХАНИЗМИ КОЈИМА МИКРООРГАНИЗМИ ИЗАЗИВАЈУ МС</a:t>
            </a:r>
            <a:r>
              <a:rPr lang="en-US" sz="3600" b="1" dirty="0" smtClean="0">
                <a:latin typeface="Palatino Linotype" pitchFamily="18" charset="0"/>
              </a:rPr>
              <a:t/>
            </a:r>
            <a:br>
              <a:rPr lang="en-US" sz="3600" b="1" dirty="0" smtClean="0">
                <a:latin typeface="Palatino Linotype" pitchFamily="18" charset="0"/>
              </a:rPr>
            </a:br>
            <a:endParaRPr lang="en-US" sz="3600" b="1" dirty="0">
              <a:latin typeface="Palatino Linotype" pitchFamily="18" charset="0"/>
            </a:endParaRPr>
          </a:p>
        </p:txBody>
      </p:sp>
      <p:sp>
        <p:nvSpPr>
          <p:cNvPr id="3" name="Content Placeholder 2"/>
          <p:cNvSpPr>
            <a:spLocks noGrp="1"/>
          </p:cNvSpPr>
          <p:nvPr>
            <p:ph idx="1"/>
          </p:nvPr>
        </p:nvSpPr>
        <p:spPr/>
        <p:txBody>
          <a:bodyPr/>
          <a:lstStyle/>
          <a:p>
            <a:r>
              <a:rPr lang="x-none" dirty="0" smtClean="0">
                <a:latin typeface="Palatino Linotype" pitchFamily="18" charset="0"/>
              </a:rPr>
              <a:t>молекулска мимикрија</a:t>
            </a:r>
            <a:endParaRPr lang="en-US" dirty="0" smtClean="0">
              <a:latin typeface="Palatino Linotype" pitchFamily="18" charset="0"/>
            </a:endParaRPr>
          </a:p>
          <a:p>
            <a:r>
              <a:rPr lang="x-none" i="1" dirty="0" smtClean="0">
                <a:latin typeface="Palatino Linotype" pitchFamily="18" charset="0"/>
              </a:rPr>
              <a:t>bystander</a:t>
            </a:r>
            <a:r>
              <a:rPr lang="x-none" dirty="0" smtClean="0">
                <a:latin typeface="Palatino Linotype" pitchFamily="18" charset="0"/>
              </a:rPr>
              <a:t> активација</a:t>
            </a:r>
            <a:endParaRPr lang="en-US" dirty="0" smtClean="0">
              <a:latin typeface="Palatino Linotype" pitchFamily="18" charset="0"/>
            </a:endParaRPr>
          </a:p>
          <a:p>
            <a:endParaRPr lang="en-US" dirty="0"/>
          </a:p>
        </p:txBody>
      </p:sp>
      <p:pic>
        <p:nvPicPr>
          <p:cNvPr id="4" name="Picture 4" descr="2"/>
          <p:cNvPicPr>
            <a:picLocks noChangeAspect="1" noChangeArrowheads="1"/>
          </p:cNvPicPr>
          <p:nvPr/>
        </p:nvPicPr>
        <p:blipFill>
          <a:blip r:embed="rId2" cstate="print"/>
          <a:srcRect/>
          <a:stretch>
            <a:fillRect/>
          </a:stretch>
        </p:blipFill>
        <p:spPr bwMode="auto">
          <a:xfrm>
            <a:off x="249977" y="3068960"/>
            <a:ext cx="8702777" cy="3600400"/>
          </a:xfrm>
          <a:prstGeom prst="rect">
            <a:avLst/>
          </a:prstGeom>
          <a:noFill/>
          <a:ln w="57150">
            <a:solidFill>
              <a:srgbClr val="000066"/>
            </a:solidFill>
            <a:miter lim="800000"/>
            <a:headEnd/>
            <a:tailEnd/>
          </a:ln>
          <a:effectLst/>
        </p:spPr>
      </p:pic>
      <mc:AlternateContent xmlns:mc="http://schemas.openxmlformats.org/markup-compatibility/2006">
        <mc:Choice xmlns:p14="http://schemas.microsoft.com/office/powerpoint/2010/main" Requires="p14">
          <p:contentPart p14:bwMode="auto" r:id="rId3">
            <p14:nvContentPartPr>
              <p14:cNvPr id="3074" name="Ink 2"/>
              <p14:cNvContentPartPr>
                <a14:cpLocks xmlns:a14="http://schemas.microsoft.com/office/drawing/2010/main" noRot="1" noChangeAspect="1" noEditPoints="1" noChangeArrowheads="1" noChangeShapeType="1"/>
              </p14:cNvContentPartPr>
              <p14:nvPr/>
            </p14:nvContentPartPr>
            <p14:xfrm>
              <a:off x="5776913" y="3027363"/>
              <a:ext cx="53975" cy="3724275"/>
            </p14:xfrm>
          </p:contentPart>
        </mc:Choice>
        <mc:Fallback>
          <p:pic>
            <p:nvPicPr>
              <p:cNvPr id="3074" name="Ink 2"/>
              <p:cNvPicPr>
                <a:picLocks noRot="1" noChangeAspect="1" noEditPoints="1" noChangeArrowheads="1" noChangeShapeType="1"/>
              </p:cNvPicPr>
              <p:nvPr/>
            </p:nvPicPr>
            <p:blipFill>
              <a:blip r:embed="rId4"/>
              <a:stretch>
                <a:fillRect/>
              </a:stretch>
            </p:blipFill>
            <p:spPr>
              <a:xfrm>
                <a:off x="5767495" y="3018003"/>
                <a:ext cx="72812" cy="3742995"/>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075" name="Ink 3"/>
              <p14:cNvContentPartPr>
                <a14:cpLocks xmlns:a14="http://schemas.microsoft.com/office/drawing/2010/main" noRot="1" noChangeAspect="1" noEditPoints="1" noChangeArrowheads="1" noChangeShapeType="1"/>
              </p14:cNvContentPartPr>
              <p14:nvPr/>
            </p14:nvContentPartPr>
            <p14:xfrm>
              <a:off x="5786438" y="2874963"/>
              <a:ext cx="1536700" cy="3938587"/>
            </p14:xfrm>
          </p:contentPart>
        </mc:Choice>
        <mc:Fallback>
          <p:pic>
            <p:nvPicPr>
              <p:cNvPr id="3075" name="Ink 3"/>
              <p:cNvPicPr>
                <a:picLocks noRot="1" noChangeAspect="1" noEditPoints="1" noChangeArrowheads="1" noChangeShapeType="1"/>
              </p:cNvPicPr>
              <p:nvPr/>
            </p:nvPicPr>
            <p:blipFill>
              <a:blip r:embed="rId6"/>
              <a:stretch>
                <a:fillRect/>
              </a:stretch>
            </p:blipFill>
            <p:spPr>
              <a:xfrm>
                <a:off x="5777079" y="2865603"/>
                <a:ext cx="1555418" cy="3957306"/>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3076" name="Ink 4"/>
              <p14:cNvContentPartPr>
                <a14:cpLocks xmlns:a14="http://schemas.microsoft.com/office/drawing/2010/main" noRot="1" noChangeAspect="1" noEditPoints="1" noChangeArrowheads="1" noChangeShapeType="1"/>
              </p14:cNvContentPartPr>
              <p14:nvPr/>
            </p14:nvContentPartPr>
            <p14:xfrm>
              <a:off x="2500313" y="2874963"/>
              <a:ext cx="1724025" cy="3733800"/>
            </p14:xfrm>
          </p:contentPart>
        </mc:Choice>
        <mc:Fallback>
          <p:pic>
            <p:nvPicPr>
              <p:cNvPr id="3076" name="Ink 4"/>
              <p:cNvPicPr>
                <a:picLocks noRot="1" noChangeAspect="1" noEditPoints="1" noChangeArrowheads="1" noChangeShapeType="1"/>
              </p:cNvPicPr>
              <p:nvPr/>
            </p:nvPicPr>
            <p:blipFill>
              <a:blip r:embed="rId8"/>
              <a:stretch>
                <a:fillRect/>
              </a:stretch>
            </p:blipFill>
            <p:spPr>
              <a:xfrm>
                <a:off x="2490953" y="2865603"/>
                <a:ext cx="1742745" cy="3752519"/>
              </a:xfrm>
              <a:prstGeom prst="rect">
                <a:avLst/>
              </a:prstGeom>
            </p:spPr>
          </p:pic>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latin typeface="Palatino Linotype" pitchFamily="18" charset="0"/>
              </a:rPr>
              <a:t>Активација аутореактивних Т лимфоцита</a:t>
            </a:r>
            <a:endParaRPr lang="en-US" dirty="0">
              <a:latin typeface="Palatino Linotype" pitchFamily="18" charset="0"/>
            </a:endParaRPr>
          </a:p>
        </p:txBody>
      </p:sp>
      <p:sp>
        <p:nvSpPr>
          <p:cNvPr id="3" name="Content Placeholder 2"/>
          <p:cNvSpPr>
            <a:spLocks noGrp="1"/>
          </p:cNvSpPr>
          <p:nvPr>
            <p:ph idx="1"/>
          </p:nvPr>
        </p:nvSpPr>
        <p:spPr>
          <a:xfrm>
            <a:off x="323528" y="2071389"/>
            <a:ext cx="8424936" cy="4525963"/>
          </a:xfrm>
        </p:spPr>
        <p:txBody>
          <a:bodyPr>
            <a:normAutofit fontScale="77500" lnSpcReduction="20000"/>
          </a:bodyPr>
          <a:lstStyle/>
          <a:p>
            <a:r>
              <a:rPr lang="en-US" dirty="0" smtClean="0">
                <a:latin typeface="Palatino Linotype" pitchFamily="18" charset="0"/>
              </a:rPr>
              <a:t>A</a:t>
            </a:r>
            <a:r>
              <a:rPr lang="x-none" dirty="0" smtClean="0">
                <a:latin typeface="Palatino Linotype" pitchFamily="18" charset="0"/>
              </a:rPr>
              <a:t>утореактивни мијелин специфични Т лимфоцити се налазе у периферној крви и ликвору оболелих од МС у истом проценту као и код здравих али се фенотипски разликују, углавном су меморијски и активирани Т лимфоцити док су код здравих људи присутни наивни.</a:t>
            </a:r>
          </a:p>
          <a:p>
            <a:endParaRPr lang="en-US" dirty="0" smtClean="0">
              <a:latin typeface="Palatino Linotype" pitchFamily="18" charset="0"/>
            </a:endParaRPr>
          </a:p>
          <a:p>
            <a:r>
              <a:rPr lang="x-none" dirty="0" smtClean="0">
                <a:latin typeface="Palatino Linotype" pitchFamily="18" charset="0"/>
              </a:rPr>
              <a:t>Није познат прецизан механизам активације ових ћелија, могуће је да се активирају услед </a:t>
            </a:r>
          </a:p>
          <a:p>
            <a:pPr marL="514350" indent="-514350" algn="r">
              <a:buFont typeface="Courier New" pitchFamily="49" charset="0"/>
              <a:buChar char="o"/>
            </a:pPr>
            <a:r>
              <a:rPr lang="x-none" dirty="0" smtClean="0">
                <a:latin typeface="Palatino Linotype" pitchFamily="18" charset="0"/>
              </a:rPr>
              <a:t>молекулске мимикрије </a:t>
            </a:r>
          </a:p>
          <a:p>
            <a:pPr marL="514350" indent="-514350" algn="r">
              <a:buFont typeface="Courier New" pitchFamily="49" charset="0"/>
              <a:buChar char="o"/>
            </a:pPr>
            <a:r>
              <a:rPr lang="x-none" dirty="0" smtClean="0">
                <a:latin typeface="Palatino Linotype" pitchFamily="18" charset="0"/>
              </a:rPr>
              <a:t>или се активирају у цервикалним лимфним чворовима који конститутивно експримирају антигене мијелина</a:t>
            </a:r>
            <a:endParaRPr lang="en-US" dirty="0" smtClean="0">
              <a:latin typeface="Palatino Linotype" pitchFamily="18" charset="0"/>
            </a:endParaRPr>
          </a:p>
          <a:p>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046437"/>
          </a:xfrm>
        </p:spPr>
        <p:txBody>
          <a:bodyPr>
            <a:noAutofit/>
          </a:bodyPr>
          <a:lstStyle/>
          <a:p>
            <a:r>
              <a:rPr lang="x-none" sz="3600" dirty="0">
                <a:latin typeface="Palatino Linotype" pitchFamily="18" charset="0"/>
              </a:rPr>
              <a:t>Активација аутореактивних Т лимфоцита</a:t>
            </a:r>
            <a:endParaRPr lang="sr-Latn-RS" sz="3600" dirty="0"/>
          </a:p>
        </p:txBody>
      </p:sp>
      <p:pic>
        <p:nvPicPr>
          <p:cNvPr id="4" name="Picture 3"/>
          <p:cNvPicPr>
            <a:picLocks noChangeAspect="1"/>
          </p:cNvPicPr>
          <p:nvPr/>
        </p:nvPicPr>
        <p:blipFill>
          <a:blip r:embed="rId2"/>
          <a:stretch>
            <a:fillRect/>
          </a:stretch>
        </p:blipFill>
        <p:spPr>
          <a:xfrm>
            <a:off x="1187624" y="1046437"/>
            <a:ext cx="6552728" cy="5778830"/>
          </a:xfrm>
          <a:prstGeom prst="rect">
            <a:avLst/>
          </a:prstGeom>
        </p:spPr>
      </p:pic>
    </p:spTree>
    <p:extLst>
      <p:ext uri="{BB962C8B-B14F-4D97-AF65-F5344CB8AC3E}">
        <p14:creationId xmlns:p14="http://schemas.microsoft.com/office/powerpoint/2010/main" val="3569018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x-none" sz="2400" dirty="0" smtClean="0">
                <a:latin typeface="Palatino Linotype" pitchFamily="18" charset="0"/>
              </a:rPr>
              <a:t>Активацијом CD4+ лимфоцита на периферији настају различити субсетови помагачких Т лимфцоита, али су за патогенезу МС важни Th1 и Th17 лимфоцити</a:t>
            </a:r>
            <a:endParaRPr lang="en-US" sz="2400" dirty="0">
              <a:latin typeface="Palatino Linotype"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971600" y="1600199"/>
            <a:ext cx="7287070" cy="49773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rcRect/>
          <a:stretch>
            <a:fillRect/>
          </a:stretch>
        </p:blipFill>
        <p:spPr bwMode="auto">
          <a:xfrm>
            <a:off x="1498341" y="2503437"/>
            <a:ext cx="6147318" cy="4525963"/>
          </a:xfrm>
          <a:prstGeom prst="rect">
            <a:avLst/>
          </a:prstGeom>
          <a:noFill/>
          <a:ln w="9525">
            <a:noFill/>
            <a:miter lim="800000"/>
            <a:headEnd/>
            <a:tailEnd/>
          </a:ln>
        </p:spPr>
      </p:pic>
      <p:sp>
        <p:nvSpPr>
          <p:cNvPr id="5" name="Rectangle 4"/>
          <p:cNvSpPr/>
          <p:nvPr/>
        </p:nvSpPr>
        <p:spPr>
          <a:xfrm>
            <a:off x="323528" y="404664"/>
            <a:ext cx="8208912" cy="2585323"/>
          </a:xfrm>
          <a:prstGeom prst="rect">
            <a:avLst/>
          </a:prstGeom>
        </p:spPr>
        <p:txBody>
          <a:bodyPr wrap="square">
            <a:spAutoFit/>
          </a:bodyPr>
          <a:lstStyle/>
          <a:p>
            <a:pPr algn="just"/>
            <a:r>
              <a:rPr lang="x-none" dirty="0" smtClean="0">
                <a:latin typeface="Palatino Linotype" pitchFamily="18" charset="0"/>
              </a:rPr>
              <a:t>Активирани Т лимфоцити експримирају адхезивне молекуле (</a:t>
            </a:r>
            <a:r>
              <a:rPr lang="el-GR" dirty="0" smtClean="0">
                <a:latin typeface="Palatino Linotype" pitchFamily="18" charset="0"/>
              </a:rPr>
              <a:t>α</a:t>
            </a:r>
            <a:r>
              <a:rPr lang="x-none" baseline="-25000" dirty="0" smtClean="0">
                <a:latin typeface="Palatino Linotype" pitchFamily="18" charset="0"/>
              </a:rPr>
              <a:t>4</a:t>
            </a:r>
            <a:r>
              <a:rPr lang="el-GR" dirty="0" smtClean="0">
                <a:latin typeface="Palatino Linotype" pitchFamily="18" charset="0"/>
                <a:cs typeface="Calibri"/>
              </a:rPr>
              <a:t>β</a:t>
            </a:r>
            <a:r>
              <a:rPr lang="x-none" baseline="-25000" dirty="0" smtClean="0">
                <a:latin typeface="Palatino Linotype" pitchFamily="18" charset="0"/>
                <a:cs typeface="Calibri"/>
              </a:rPr>
              <a:t>1 </a:t>
            </a:r>
            <a:r>
              <a:rPr lang="x-none" dirty="0" smtClean="0">
                <a:latin typeface="Palatino Linotype" pitchFamily="18" charset="0"/>
                <a:cs typeface="Calibri"/>
              </a:rPr>
              <a:t>интегрин) који им омогућава </a:t>
            </a:r>
            <a:r>
              <a:rPr lang="x-none" dirty="0" smtClean="0">
                <a:latin typeface="Palatino Linotype" pitchFamily="18" charset="0"/>
              </a:rPr>
              <a:t>пролаз кроз хематоенцефалну баријеру уколико већ постоји инфламација у ЦНС-у и ендотел баријере експримира адхезивне молекуле. Али инцијални улазак активираних аутореактивних лимфоцита у ЦНС, уколико нема претходног оштећења ткива, омогућава хемокински рецептор CCR6 чији се лиганд CCL20 експримира у значајној мери у хороидном плексусу и ако нема инфламације у ЦНС-у *могући механизам уласка лимфоцита у ЦНС без инфламације</a:t>
            </a:r>
            <a:endParaRPr lang="en-US" dirty="0" smtClean="0">
              <a:latin typeface="Palatino Linotype"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53885" y="1268760"/>
            <a:ext cx="6636229" cy="5328938"/>
          </a:xfrm>
          <a:prstGeom prst="rect">
            <a:avLst/>
          </a:prstGeom>
        </p:spPr>
      </p:pic>
      <p:sp>
        <p:nvSpPr>
          <p:cNvPr id="5" name="Title 1"/>
          <p:cNvSpPr>
            <a:spLocks noGrp="1"/>
          </p:cNvSpPr>
          <p:nvPr>
            <p:ph type="title"/>
          </p:nvPr>
        </p:nvSpPr>
        <p:spPr>
          <a:xfrm>
            <a:off x="457199" y="105521"/>
            <a:ext cx="8229600" cy="1143000"/>
          </a:xfrm>
        </p:spPr>
        <p:txBody>
          <a:bodyPr>
            <a:noAutofit/>
          </a:bodyPr>
          <a:lstStyle/>
          <a:p>
            <a:r>
              <a:rPr lang="sr-Cyrl-RS" sz="3600" dirty="0" smtClean="0">
                <a:latin typeface="Palatino Linotype" pitchFamily="18" charset="0"/>
              </a:rPr>
              <a:t>Улазак </a:t>
            </a:r>
            <a:r>
              <a:rPr lang="x-none" sz="3600" dirty="0" smtClean="0">
                <a:latin typeface="Palatino Linotype" pitchFamily="18" charset="0"/>
              </a:rPr>
              <a:t>аутореактивних </a:t>
            </a:r>
            <a:r>
              <a:rPr lang="x-none" sz="3600" dirty="0">
                <a:latin typeface="Palatino Linotype" pitchFamily="18" charset="0"/>
              </a:rPr>
              <a:t>Т </a:t>
            </a:r>
            <a:r>
              <a:rPr lang="x-none" sz="3600" dirty="0" smtClean="0">
                <a:latin typeface="Palatino Linotype" pitchFamily="18" charset="0"/>
              </a:rPr>
              <a:t>лимфоцита</a:t>
            </a:r>
            <a:r>
              <a:rPr lang="sr-Cyrl-RS" sz="3600" dirty="0" smtClean="0">
                <a:latin typeface="Palatino Linotype" pitchFamily="18" charset="0"/>
              </a:rPr>
              <a:t> у ЦНС и развој неуроинфламације</a:t>
            </a:r>
            <a:endParaRPr lang="sr-Latn-RS" sz="3600" dirty="0"/>
          </a:p>
        </p:txBody>
      </p:sp>
    </p:spTree>
    <p:extLst>
      <p:ext uri="{BB962C8B-B14F-4D97-AF65-F5344CB8AC3E}">
        <p14:creationId xmlns:p14="http://schemas.microsoft.com/office/powerpoint/2010/main" val="1172388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x-none" dirty="0" smtClean="0">
                <a:latin typeface="Palatino Linotype" pitchFamily="18" charset="0"/>
              </a:rPr>
              <a:t>Улога CD8</a:t>
            </a:r>
            <a:r>
              <a:rPr lang="x-none" baseline="30000" dirty="0" smtClean="0">
                <a:latin typeface="Palatino Linotype" pitchFamily="18" charset="0"/>
              </a:rPr>
              <a:t>+</a:t>
            </a:r>
            <a:r>
              <a:rPr lang="x-none" dirty="0" smtClean="0">
                <a:latin typeface="Palatino Linotype" pitchFamily="18" charset="0"/>
              </a:rPr>
              <a:t> лимфоцита</a:t>
            </a:r>
            <a:endParaRPr lang="en-US" dirty="0">
              <a:latin typeface="Palatino Linotype" pitchFamily="18" charset="0"/>
            </a:endParaRPr>
          </a:p>
        </p:txBody>
      </p:sp>
      <p:sp>
        <p:nvSpPr>
          <p:cNvPr id="3" name="Content Placeholder 2"/>
          <p:cNvSpPr>
            <a:spLocks noGrp="1"/>
          </p:cNvSpPr>
          <p:nvPr>
            <p:ph idx="1"/>
          </p:nvPr>
        </p:nvSpPr>
        <p:spPr/>
        <p:txBody>
          <a:bodyPr>
            <a:normAutofit lnSpcReduction="10000"/>
          </a:bodyPr>
          <a:lstStyle/>
          <a:p>
            <a:r>
              <a:rPr lang="x-none" dirty="0" smtClean="0">
                <a:latin typeface="Palatino Linotype" pitchFamily="18" charset="0"/>
              </a:rPr>
              <a:t>CD8</a:t>
            </a:r>
            <a:r>
              <a:rPr lang="x-none" baseline="30000" dirty="0" smtClean="0">
                <a:latin typeface="Palatino Linotype" pitchFamily="18" charset="0"/>
              </a:rPr>
              <a:t>+ </a:t>
            </a:r>
            <a:r>
              <a:rPr lang="x-none" dirty="0" smtClean="0">
                <a:latin typeface="Palatino Linotype" pitchFamily="18" charset="0"/>
              </a:rPr>
              <a:t> лимфоцити су присутни у инфилтратима (често их има више него CD4</a:t>
            </a:r>
            <a:r>
              <a:rPr lang="x-none" baseline="30000" dirty="0" smtClean="0">
                <a:latin typeface="Palatino Linotype" pitchFamily="18" charset="0"/>
              </a:rPr>
              <a:t>+  </a:t>
            </a:r>
            <a:r>
              <a:rPr lang="x-none" dirty="0" smtClean="0">
                <a:latin typeface="Palatino Linotype" pitchFamily="18" charset="0"/>
              </a:rPr>
              <a:t> лимфоцита</a:t>
            </a:r>
          </a:p>
          <a:p>
            <a:r>
              <a:rPr lang="x-none" dirty="0" smtClean="0">
                <a:latin typeface="Palatino Linotype" pitchFamily="18" charset="0"/>
              </a:rPr>
              <a:t>Постоји клонска експанзија </a:t>
            </a:r>
          </a:p>
          <a:p>
            <a:r>
              <a:rPr lang="x-none" dirty="0" smtClean="0">
                <a:latin typeface="Palatino Linotype" pitchFamily="18" charset="0"/>
              </a:rPr>
              <a:t>Могу да повећавају </a:t>
            </a:r>
            <a:r>
              <a:rPr lang="x-none" smtClean="0">
                <a:latin typeface="Palatino Linotype" pitchFamily="18" charset="0"/>
              </a:rPr>
              <a:t>пермеабилност крвно-мождане </a:t>
            </a:r>
            <a:r>
              <a:rPr lang="x-none" dirty="0" smtClean="0">
                <a:latin typeface="Palatino Linotype" pitchFamily="18" charset="0"/>
              </a:rPr>
              <a:t>баријере</a:t>
            </a:r>
          </a:p>
          <a:p>
            <a:r>
              <a:rPr lang="x-none" dirty="0" smtClean="0">
                <a:latin typeface="Palatino Linotype" pitchFamily="18" charset="0"/>
              </a:rPr>
              <a:t>Пасивни трансфер може да изазове ЕАЕ</a:t>
            </a:r>
          </a:p>
          <a:p>
            <a:r>
              <a:rPr lang="en-US" i="1" dirty="0" smtClean="0">
                <a:latin typeface="Palatino Linotype" pitchFamily="18" charset="0"/>
              </a:rPr>
              <a:t>I</a:t>
            </a:r>
            <a:r>
              <a:rPr lang="x-none" i="1" dirty="0" smtClean="0">
                <a:latin typeface="Palatino Linotype" pitchFamily="18" charset="0"/>
              </a:rPr>
              <a:t>n vitro </a:t>
            </a:r>
            <a:r>
              <a:rPr lang="x-none" dirty="0" smtClean="0">
                <a:latin typeface="Palatino Linotype" pitchFamily="18" charset="0"/>
              </a:rPr>
              <a:t>студије указују да могу директно да оштете неуроне</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Улога В лимфоцита</a:t>
            </a:r>
            <a:endParaRPr lang="en-US" dirty="0"/>
          </a:p>
        </p:txBody>
      </p:sp>
      <p:sp>
        <p:nvSpPr>
          <p:cNvPr id="3" name="Content Placeholder 2"/>
          <p:cNvSpPr>
            <a:spLocks noGrp="1"/>
          </p:cNvSpPr>
          <p:nvPr>
            <p:ph idx="1"/>
          </p:nvPr>
        </p:nvSpPr>
        <p:spPr/>
        <p:txBody>
          <a:bodyPr>
            <a:normAutofit fontScale="70000" lnSpcReduction="20000"/>
          </a:bodyPr>
          <a:lstStyle/>
          <a:p>
            <a:endParaRPr lang="x-none" dirty="0" smtClean="0">
              <a:latin typeface="Palatino Linotype" pitchFamily="18" charset="0"/>
            </a:endParaRPr>
          </a:p>
          <a:p>
            <a:r>
              <a:rPr lang="x-none" dirty="0" smtClean="0">
                <a:latin typeface="Palatino Linotype" pitchFamily="18" charset="0"/>
              </a:rPr>
              <a:t>Анализа </a:t>
            </a:r>
            <a:r>
              <a:rPr lang="en-US" dirty="0" smtClean="0">
                <a:latin typeface="Palatino Linotype" pitchFamily="18" charset="0"/>
              </a:rPr>
              <a:t>B </a:t>
            </a:r>
            <a:r>
              <a:rPr lang="x-none" dirty="0" smtClean="0">
                <a:latin typeface="Palatino Linotype" pitchFamily="18" charset="0"/>
              </a:rPr>
              <a:t>лимфоцити ликвора или из лезија паренхима које се јављају у МС  показује клонску пролиферацију  </a:t>
            </a:r>
            <a:endParaRPr lang="en-US" dirty="0" smtClean="0">
              <a:latin typeface="Palatino Linotype" pitchFamily="18" charset="0"/>
            </a:endParaRPr>
          </a:p>
          <a:p>
            <a:r>
              <a:rPr lang="x-none" dirty="0" smtClean="0">
                <a:latin typeface="Palatino Linotype" pitchFamily="18" charset="0"/>
              </a:rPr>
              <a:t>Постоји перзистентна интратекална синтеза олигоклоналних имуноглобулина</a:t>
            </a:r>
          </a:p>
          <a:p>
            <a:r>
              <a:rPr lang="x-none" dirty="0" smtClean="0">
                <a:latin typeface="Palatino Linotype" pitchFamily="18" charset="0"/>
              </a:rPr>
              <a:t>Могу директно да учествују у демијелнизацији секрецијом антитела која се везују за олигодендроците</a:t>
            </a:r>
          </a:p>
          <a:p>
            <a:r>
              <a:rPr lang="x-none" dirty="0" smtClean="0">
                <a:latin typeface="Palatino Linotype" pitchFamily="18" charset="0"/>
              </a:rPr>
              <a:t>У прогресивним облицима болести се формирају агрегати лимфоцита налик фоликулима који садрже герминативне центре </a:t>
            </a:r>
            <a:r>
              <a:rPr lang="en-US" dirty="0" smtClean="0">
                <a:latin typeface="Palatino Linotype" pitchFamily="18" charset="0"/>
              </a:rPr>
              <a:t> </a:t>
            </a:r>
            <a:r>
              <a:rPr lang="x-none" dirty="0" smtClean="0">
                <a:latin typeface="Palatino Linotype" pitchFamily="18" charset="0"/>
              </a:rPr>
              <a:t>(пролиферација, селекција, сазревање афинитета се дешавају локално у ЦНС-у)</a:t>
            </a:r>
            <a:endParaRPr lang="en-US" dirty="0" smtClean="0">
              <a:latin typeface="Palatino Linotype" pitchFamily="18" charset="0"/>
            </a:endParaRPr>
          </a:p>
          <a:p>
            <a:r>
              <a:rPr lang="x-none" dirty="0" smtClean="0">
                <a:latin typeface="Palatino Linotype" pitchFamily="18" charset="0"/>
              </a:rPr>
              <a:t>Антитела која уклањају </a:t>
            </a:r>
            <a:r>
              <a:rPr lang="en-US" dirty="0" smtClean="0">
                <a:latin typeface="Palatino Linotype" pitchFamily="18" charset="0"/>
              </a:rPr>
              <a:t>B </a:t>
            </a:r>
            <a:r>
              <a:rPr lang="x-none" dirty="0" smtClean="0">
                <a:latin typeface="Palatino Linotype" pitchFamily="18" charset="0"/>
              </a:rPr>
              <a:t>лимфоците као што је ритуксимаб (</a:t>
            </a:r>
            <a:r>
              <a:rPr lang="en-US" dirty="0" smtClean="0">
                <a:latin typeface="Palatino Linotype" pitchFamily="18" charset="0"/>
              </a:rPr>
              <a:t>anti-CD20 </a:t>
            </a:r>
            <a:r>
              <a:rPr lang="x-none" dirty="0" smtClean="0">
                <a:latin typeface="Palatino Linotype" pitchFamily="18" charset="0"/>
              </a:rPr>
              <a:t>моноклонско анитело) смањује инфламацију у ЦНС-у и клиничке релапсе</a:t>
            </a:r>
            <a:endParaRPr lang="en-US" dirty="0" smtClean="0">
              <a:latin typeface="Palatino Linotype"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dirty="0" smtClean="0">
                <a:latin typeface="Palatino Linotype" pitchFamily="18" charset="0"/>
              </a:rPr>
              <a:t>Неуролошке болести</a:t>
            </a:r>
            <a:endParaRPr lang="en-US" dirty="0">
              <a:latin typeface="Palatino Linotype" pitchFamily="18" charset="0"/>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latin typeface="Palatino Linotype" pitchFamily="18" charset="0"/>
              </a:rPr>
              <a:t/>
            </a:r>
            <a:br>
              <a:rPr lang="x-none" dirty="0" smtClean="0">
                <a:latin typeface="Palatino Linotype" pitchFamily="18" charset="0"/>
              </a:rPr>
            </a:br>
            <a:r>
              <a:rPr lang="x-none" dirty="0" smtClean="0">
                <a:latin typeface="Palatino Linotype" pitchFamily="18" charset="0"/>
              </a:rPr>
              <a:t>МС је бифазна болест</a:t>
            </a:r>
            <a:br>
              <a:rPr lang="x-none" dirty="0" smtClean="0">
                <a:latin typeface="Palatino Linotype" pitchFamily="18" charset="0"/>
              </a:rPr>
            </a:br>
            <a:endParaRPr lang="en-US" dirty="0"/>
          </a:p>
        </p:txBody>
      </p:sp>
      <p:sp>
        <p:nvSpPr>
          <p:cNvPr id="3" name="Content Placeholder 2"/>
          <p:cNvSpPr>
            <a:spLocks noGrp="1"/>
          </p:cNvSpPr>
          <p:nvPr>
            <p:ph idx="1"/>
          </p:nvPr>
        </p:nvSpPr>
        <p:spPr/>
        <p:txBody>
          <a:bodyPr/>
          <a:lstStyle/>
          <a:p>
            <a:endParaRPr lang="x-none" dirty="0" smtClean="0">
              <a:latin typeface="Palatino Linotype" pitchFamily="18" charset="0"/>
            </a:endParaRPr>
          </a:p>
          <a:p>
            <a:pPr lvl="1">
              <a:buFont typeface="Arial" pitchFamily="34" charset="0"/>
              <a:buChar char="•"/>
            </a:pPr>
            <a:r>
              <a:rPr lang="x-none" dirty="0" smtClean="0">
                <a:latin typeface="Palatino Linotype" pitchFamily="18" charset="0"/>
              </a:rPr>
              <a:t>У првој фази се јавља инфламација</a:t>
            </a:r>
          </a:p>
          <a:p>
            <a:pPr lvl="1">
              <a:buFont typeface="Arial" pitchFamily="34" charset="0"/>
              <a:buChar char="•"/>
            </a:pPr>
            <a:endParaRPr lang="x-none" dirty="0" smtClean="0">
              <a:latin typeface="Palatino Linotype" pitchFamily="18" charset="0"/>
            </a:endParaRPr>
          </a:p>
          <a:p>
            <a:pPr lvl="1">
              <a:buFont typeface="Arial" pitchFamily="34" charset="0"/>
              <a:buChar char="•"/>
            </a:pPr>
            <a:r>
              <a:rPr lang="x-none" dirty="0" smtClean="0">
                <a:latin typeface="Palatino Linotype" pitchFamily="18" charset="0"/>
              </a:rPr>
              <a:t>Следи дегенерација која изазива атрофију мозга и кичмене мождине.</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Плак </a:t>
            </a:r>
            <a:endParaRPr lang="en-US" dirty="0"/>
          </a:p>
        </p:txBody>
      </p:sp>
      <p:sp>
        <p:nvSpPr>
          <p:cNvPr id="3" name="Content Placeholder 2"/>
          <p:cNvSpPr>
            <a:spLocks noGrp="1"/>
          </p:cNvSpPr>
          <p:nvPr>
            <p:ph idx="1"/>
          </p:nvPr>
        </p:nvSpPr>
        <p:spPr>
          <a:xfrm>
            <a:off x="179512" y="1600200"/>
            <a:ext cx="8507288" cy="4525963"/>
          </a:xfrm>
        </p:spPr>
        <p:txBody>
          <a:bodyPr>
            <a:normAutofit fontScale="70000" lnSpcReduction="20000"/>
          </a:bodyPr>
          <a:lstStyle/>
          <a:p>
            <a:pPr indent="0">
              <a:buNone/>
            </a:pPr>
            <a:r>
              <a:rPr lang="x-none" sz="3400" dirty="0" smtClean="0">
                <a:latin typeface="Palatino Linotype" pitchFamily="18" charset="0"/>
              </a:rPr>
              <a:t>МС се патохистолошки карактерише демијелинизацијом, мултифокалном инфламацијом, реактивном глиозом и оштећењем аксона и олигодендроцита</a:t>
            </a:r>
          </a:p>
          <a:p>
            <a:pPr indent="0">
              <a:buNone/>
            </a:pPr>
            <a:endParaRPr lang="x-none" dirty="0" smtClean="0">
              <a:latin typeface="Palatino Linotype" pitchFamily="18" charset="0"/>
            </a:endParaRPr>
          </a:p>
          <a:p>
            <a:pPr indent="0">
              <a:buNone/>
            </a:pPr>
            <a:endParaRPr lang="x-none" dirty="0" smtClean="0">
              <a:latin typeface="Palatino Linotype" pitchFamily="18" charset="0"/>
            </a:endParaRPr>
          </a:p>
          <a:p>
            <a:r>
              <a:rPr lang="en-US" sz="3400" i="1" u="sng" dirty="0" err="1" smtClean="0">
                <a:latin typeface="Palatino Linotype" pitchFamily="18" charset="0"/>
              </a:rPr>
              <a:t>Активна</a:t>
            </a:r>
            <a:r>
              <a:rPr lang="en-US" sz="3400" i="1" u="sng" dirty="0" smtClean="0">
                <a:latin typeface="Palatino Linotype" pitchFamily="18" charset="0"/>
              </a:rPr>
              <a:t> </a:t>
            </a:r>
            <a:r>
              <a:rPr lang="en-US" sz="3400" i="1" u="sng" dirty="0" err="1" smtClean="0">
                <a:latin typeface="Palatino Linotype" pitchFamily="18" charset="0"/>
              </a:rPr>
              <a:t>лезија</a:t>
            </a:r>
            <a:r>
              <a:rPr lang="en-US" sz="3400" i="1" u="sng" dirty="0" smtClean="0">
                <a:latin typeface="Palatino Linotype" pitchFamily="18" charset="0"/>
              </a:rPr>
              <a:t>:</a:t>
            </a:r>
            <a:r>
              <a:rPr lang="en-US" sz="3400" dirty="0" smtClean="0">
                <a:latin typeface="Palatino Linotype" pitchFamily="18" charset="0"/>
              </a:rPr>
              <a:t> </a:t>
            </a:r>
            <a:r>
              <a:rPr lang="en-US" sz="3400" dirty="0" err="1" smtClean="0">
                <a:latin typeface="Palatino Linotype" pitchFamily="18" charset="0"/>
              </a:rPr>
              <a:t>лезија</a:t>
            </a:r>
            <a:r>
              <a:rPr lang="en-US" sz="3400" dirty="0" smtClean="0">
                <a:latin typeface="Palatino Linotype" pitchFamily="18" charset="0"/>
              </a:rPr>
              <a:t> </a:t>
            </a:r>
            <a:r>
              <a:rPr lang="en-US" sz="3400" dirty="0" err="1" smtClean="0">
                <a:latin typeface="Palatino Linotype" pitchFamily="18" charset="0"/>
              </a:rPr>
              <a:t>инфилтрисана</a:t>
            </a:r>
            <a:r>
              <a:rPr lang="en-US" sz="3400" dirty="0" smtClean="0">
                <a:latin typeface="Palatino Linotype" pitchFamily="18" charset="0"/>
              </a:rPr>
              <a:t> </a:t>
            </a:r>
            <a:r>
              <a:rPr lang="en-US" sz="3400" dirty="0" err="1" smtClean="0">
                <a:latin typeface="Palatino Linotype" pitchFamily="18" charset="0"/>
              </a:rPr>
              <a:t>макрофагима</a:t>
            </a:r>
            <a:r>
              <a:rPr lang="en-US" sz="3400" dirty="0" smtClean="0">
                <a:latin typeface="Palatino Linotype" pitchFamily="18" charset="0"/>
              </a:rPr>
              <a:t> </a:t>
            </a:r>
            <a:r>
              <a:rPr lang="en-US" sz="3400" dirty="0" err="1" smtClean="0">
                <a:latin typeface="Palatino Linotype" pitchFamily="18" charset="0"/>
              </a:rPr>
              <a:t>који</a:t>
            </a:r>
            <a:r>
              <a:rPr lang="en-US" sz="3400" dirty="0" smtClean="0">
                <a:latin typeface="Palatino Linotype" pitchFamily="18" charset="0"/>
              </a:rPr>
              <a:t> </a:t>
            </a:r>
            <a:r>
              <a:rPr lang="en-US" sz="3400" dirty="0" err="1" smtClean="0">
                <a:latin typeface="Palatino Linotype" pitchFamily="18" charset="0"/>
              </a:rPr>
              <a:t>садрже</a:t>
            </a:r>
            <a:r>
              <a:rPr lang="en-US" sz="3400" dirty="0" smtClean="0">
                <a:latin typeface="Palatino Linotype" pitchFamily="18" charset="0"/>
              </a:rPr>
              <a:t> </a:t>
            </a:r>
            <a:r>
              <a:rPr lang="en-US" sz="3400" dirty="0" err="1" smtClean="0">
                <a:latin typeface="Palatino Linotype" pitchFamily="18" charset="0"/>
              </a:rPr>
              <a:t>интрацитоп</a:t>
            </a:r>
            <a:r>
              <a:rPr lang="x-none" sz="3400" dirty="0" smtClean="0">
                <a:latin typeface="Palatino Linotype" pitchFamily="18" charset="0"/>
              </a:rPr>
              <a:t>л</a:t>
            </a:r>
            <a:r>
              <a:rPr lang="en-US" sz="3400" dirty="0" err="1" smtClean="0">
                <a:latin typeface="Palatino Linotype" pitchFamily="18" charset="0"/>
              </a:rPr>
              <a:t>азматске</a:t>
            </a:r>
            <a:r>
              <a:rPr lang="en-US" sz="3400" dirty="0" smtClean="0">
                <a:latin typeface="Palatino Linotype" pitchFamily="18" charset="0"/>
              </a:rPr>
              <a:t> </a:t>
            </a:r>
            <a:r>
              <a:rPr lang="en-US" sz="3400" dirty="0" err="1" smtClean="0">
                <a:latin typeface="Palatino Linotype" pitchFamily="18" charset="0"/>
              </a:rPr>
              <a:t>грануле</a:t>
            </a:r>
            <a:r>
              <a:rPr lang="en-US" sz="3400" dirty="0" smtClean="0">
                <a:latin typeface="Palatino Linotype" pitchFamily="18" charset="0"/>
              </a:rPr>
              <a:t> </a:t>
            </a:r>
            <a:r>
              <a:rPr lang="x-none" sz="3400" dirty="0" smtClean="0">
                <a:latin typeface="Palatino Linotype" pitchFamily="18" charset="0"/>
              </a:rPr>
              <a:t>специфичне за </a:t>
            </a:r>
            <a:r>
              <a:rPr lang="en-US" sz="3400" dirty="0" err="1" smtClean="0">
                <a:latin typeface="Palatino Linotype" pitchFamily="18" charset="0"/>
              </a:rPr>
              <a:t>св</a:t>
            </a:r>
            <a:r>
              <a:rPr lang="x-none" sz="3400" dirty="0" smtClean="0">
                <a:latin typeface="Palatino Linotype" pitchFamily="18" charset="0"/>
              </a:rPr>
              <a:t>е</a:t>
            </a:r>
            <a:r>
              <a:rPr lang="en-US" sz="3400" dirty="0" smtClean="0">
                <a:latin typeface="Palatino Linotype" pitchFamily="18" charset="0"/>
              </a:rPr>
              <a:t> </a:t>
            </a:r>
            <a:r>
              <a:rPr lang="en-US" sz="3400" dirty="0" err="1" smtClean="0">
                <a:latin typeface="Palatino Linotype" pitchFamily="18" charset="0"/>
              </a:rPr>
              <a:t>компонент</a:t>
            </a:r>
            <a:r>
              <a:rPr lang="x-none" sz="3400" dirty="0" smtClean="0">
                <a:latin typeface="Palatino Linotype" pitchFamily="18" charset="0"/>
              </a:rPr>
              <a:t>е</a:t>
            </a:r>
            <a:r>
              <a:rPr lang="en-US" sz="3400" dirty="0" smtClean="0">
                <a:latin typeface="Palatino Linotype" pitchFamily="18" charset="0"/>
              </a:rPr>
              <a:t> </a:t>
            </a:r>
            <a:r>
              <a:rPr lang="en-US" sz="3400" dirty="0" err="1" smtClean="0">
                <a:latin typeface="Palatino Linotype" pitchFamily="18" charset="0"/>
              </a:rPr>
              <a:t>мијелинског</a:t>
            </a:r>
            <a:r>
              <a:rPr lang="en-US" sz="3400" dirty="0" smtClean="0">
                <a:latin typeface="Palatino Linotype" pitchFamily="18" charset="0"/>
              </a:rPr>
              <a:t> </a:t>
            </a:r>
            <a:r>
              <a:rPr lang="en-US" sz="3400" dirty="0" err="1" smtClean="0">
                <a:latin typeface="Palatino Linotype" pitchFamily="18" charset="0"/>
              </a:rPr>
              <a:t>омотача</a:t>
            </a:r>
            <a:r>
              <a:rPr lang="en-US" sz="3400" dirty="0" smtClean="0">
                <a:latin typeface="Palatino Linotype" pitchFamily="18" charset="0"/>
              </a:rPr>
              <a:t>.</a:t>
            </a:r>
          </a:p>
          <a:p>
            <a:r>
              <a:rPr lang="en-US" sz="3400" i="1" u="sng" dirty="0" err="1" smtClean="0">
                <a:latin typeface="Palatino Linotype" pitchFamily="18" charset="0"/>
              </a:rPr>
              <a:t>Инактивна</a:t>
            </a:r>
            <a:r>
              <a:rPr lang="en-US" sz="3400" i="1" u="sng" dirty="0" smtClean="0">
                <a:latin typeface="Palatino Linotype" pitchFamily="18" charset="0"/>
              </a:rPr>
              <a:t> </a:t>
            </a:r>
            <a:r>
              <a:rPr lang="en-US" sz="3400" i="1" u="sng" dirty="0" err="1" smtClean="0">
                <a:latin typeface="Palatino Linotype" pitchFamily="18" charset="0"/>
              </a:rPr>
              <a:t>лезија</a:t>
            </a:r>
            <a:r>
              <a:rPr lang="en-US" sz="3400" i="1" u="sng" dirty="0" smtClean="0">
                <a:latin typeface="Palatino Linotype" pitchFamily="18" charset="0"/>
              </a:rPr>
              <a:t>:</a:t>
            </a:r>
            <a:r>
              <a:rPr lang="en-US" sz="3400" dirty="0" smtClean="0">
                <a:latin typeface="Palatino Linotype" pitchFamily="18" charset="0"/>
              </a:rPr>
              <a:t> </a:t>
            </a:r>
            <a:r>
              <a:rPr lang="en-US" sz="3400" dirty="0" err="1" smtClean="0">
                <a:latin typeface="Palatino Linotype" pitchFamily="18" charset="0"/>
              </a:rPr>
              <a:t>промена</a:t>
            </a:r>
            <a:r>
              <a:rPr lang="en-US" sz="3400" dirty="0" smtClean="0">
                <a:latin typeface="Palatino Linotype" pitchFamily="18" charset="0"/>
              </a:rPr>
              <a:t> </a:t>
            </a:r>
            <a:r>
              <a:rPr lang="en-US" sz="3400" dirty="0" err="1" smtClean="0">
                <a:latin typeface="Palatino Linotype" pitchFamily="18" charset="0"/>
              </a:rPr>
              <a:t>која</a:t>
            </a:r>
            <a:r>
              <a:rPr lang="en-US" sz="3400" dirty="0" smtClean="0">
                <a:latin typeface="Palatino Linotype" pitchFamily="18" charset="0"/>
              </a:rPr>
              <a:t> </a:t>
            </a:r>
            <a:r>
              <a:rPr lang="en-US" sz="3400" dirty="0" err="1" smtClean="0">
                <a:latin typeface="Palatino Linotype" pitchFamily="18" charset="0"/>
              </a:rPr>
              <a:t>садржи</a:t>
            </a:r>
            <a:r>
              <a:rPr lang="en-US" sz="3400" dirty="0" smtClean="0">
                <a:latin typeface="Palatino Linotype" pitchFamily="18" charset="0"/>
              </a:rPr>
              <a:t> </a:t>
            </a:r>
            <a:r>
              <a:rPr lang="en-US" sz="3400" dirty="0" err="1" smtClean="0">
                <a:latin typeface="Palatino Linotype" pitchFamily="18" charset="0"/>
              </a:rPr>
              <a:t>поља</a:t>
            </a:r>
            <a:r>
              <a:rPr lang="en-US" sz="3400" dirty="0" smtClean="0">
                <a:latin typeface="Palatino Linotype" pitchFamily="18" charset="0"/>
              </a:rPr>
              <a:t> </a:t>
            </a:r>
            <a:r>
              <a:rPr lang="en-US" sz="3400" dirty="0" err="1" smtClean="0">
                <a:latin typeface="Palatino Linotype" pitchFamily="18" charset="0"/>
              </a:rPr>
              <a:t>демијелинизације</a:t>
            </a:r>
            <a:r>
              <a:rPr lang="en-US" sz="3400" dirty="0" smtClean="0">
                <a:latin typeface="Palatino Linotype" pitchFamily="18" charset="0"/>
              </a:rPr>
              <a:t> и </a:t>
            </a:r>
            <a:r>
              <a:rPr lang="en-US" sz="3400" dirty="0" err="1" smtClean="0">
                <a:latin typeface="Palatino Linotype" pitchFamily="18" charset="0"/>
              </a:rPr>
              <a:t>реминерализације</a:t>
            </a:r>
            <a:r>
              <a:rPr lang="en-US" sz="3400" dirty="0" smtClean="0">
                <a:latin typeface="Palatino Linotype" pitchFamily="18" charset="0"/>
              </a:rPr>
              <a:t> </a:t>
            </a:r>
            <a:r>
              <a:rPr lang="en-US" sz="3400" dirty="0" err="1" smtClean="0">
                <a:latin typeface="Palatino Linotype" pitchFamily="18" charset="0"/>
              </a:rPr>
              <a:t>са</a:t>
            </a:r>
            <a:r>
              <a:rPr lang="en-US" sz="3400" dirty="0" smtClean="0">
                <a:latin typeface="Palatino Linotype" pitchFamily="18" charset="0"/>
              </a:rPr>
              <a:t> </a:t>
            </a:r>
            <a:r>
              <a:rPr lang="en-US" sz="3400" dirty="0" err="1" smtClean="0">
                <a:latin typeface="Palatino Linotype" pitchFamily="18" charset="0"/>
              </a:rPr>
              <a:t>или</a:t>
            </a:r>
            <a:r>
              <a:rPr lang="en-US" sz="3400" dirty="0" smtClean="0">
                <a:latin typeface="Palatino Linotype" pitchFamily="18" charset="0"/>
              </a:rPr>
              <a:t> </a:t>
            </a:r>
            <a:r>
              <a:rPr lang="en-US" sz="3400" dirty="0" err="1" smtClean="0">
                <a:latin typeface="Palatino Linotype" pitchFamily="18" charset="0"/>
              </a:rPr>
              <a:t>без</a:t>
            </a:r>
            <a:r>
              <a:rPr lang="en-US" sz="3400" dirty="0" smtClean="0">
                <a:latin typeface="Palatino Linotype" pitchFamily="18" charset="0"/>
              </a:rPr>
              <a:t> </a:t>
            </a:r>
            <a:r>
              <a:rPr lang="en-US" sz="3400" dirty="0" err="1" smtClean="0">
                <a:latin typeface="Palatino Linotype" pitchFamily="18" charset="0"/>
              </a:rPr>
              <a:t>макрофага</a:t>
            </a:r>
            <a:r>
              <a:rPr lang="en-US" sz="3400" dirty="0" smtClean="0">
                <a:latin typeface="Palatino Linotype" pitchFamily="18" charset="0"/>
              </a:rPr>
              <a:t>. </a:t>
            </a:r>
            <a:r>
              <a:rPr lang="en-US" sz="3400" dirty="0" err="1" smtClean="0">
                <a:latin typeface="Palatino Linotype" pitchFamily="18" charset="0"/>
              </a:rPr>
              <a:t>Макрофаги</a:t>
            </a:r>
            <a:r>
              <a:rPr lang="en-US" sz="3400" dirty="0" smtClean="0">
                <a:latin typeface="Palatino Linotype" pitchFamily="18" charset="0"/>
              </a:rPr>
              <a:t> </a:t>
            </a:r>
            <a:r>
              <a:rPr lang="en-US" sz="3400" dirty="0" err="1" smtClean="0">
                <a:latin typeface="Palatino Linotype" pitchFamily="18" charset="0"/>
              </a:rPr>
              <a:t>не</a:t>
            </a:r>
            <a:r>
              <a:rPr lang="en-US" sz="3400" dirty="0" smtClean="0">
                <a:latin typeface="Palatino Linotype" pitchFamily="18" charset="0"/>
              </a:rPr>
              <a:t> </a:t>
            </a:r>
            <a:r>
              <a:rPr lang="en-US" sz="3400" dirty="0" err="1" smtClean="0">
                <a:latin typeface="Palatino Linotype" pitchFamily="18" charset="0"/>
              </a:rPr>
              <a:t>садрже</a:t>
            </a:r>
            <a:r>
              <a:rPr lang="en-US" sz="3400" dirty="0" smtClean="0">
                <a:latin typeface="Palatino Linotype" pitchFamily="18" charset="0"/>
              </a:rPr>
              <a:t> </a:t>
            </a:r>
            <a:r>
              <a:rPr lang="en-US" sz="3400" dirty="0" err="1" smtClean="0">
                <a:latin typeface="Palatino Linotype" pitchFamily="18" charset="0"/>
              </a:rPr>
              <a:t>продукте</a:t>
            </a:r>
            <a:r>
              <a:rPr lang="en-US" sz="3400" dirty="0" smtClean="0">
                <a:latin typeface="Palatino Linotype" pitchFamily="18" charset="0"/>
              </a:rPr>
              <a:t> </a:t>
            </a:r>
            <a:r>
              <a:rPr lang="x-none" sz="3400" dirty="0" smtClean="0">
                <a:latin typeface="Palatino Linotype" pitchFamily="18" charset="0"/>
              </a:rPr>
              <a:t>специфичне за </a:t>
            </a:r>
            <a:r>
              <a:rPr lang="en-US" sz="3400" dirty="0" err="1" smtClean="0">
                <a:latin typeface="Palatino Linotype" pitchFamily="18" charset="0"/>
              </a:rPr>
              <a:t>св</a:t>
            </a:r>
            <a:r>
              <a:rPr lang="x-none" sz="3400" dirty="0" smtClean="0">
                <a:latin typeface="Palatino Linotype" pitchFamily="18" charset="0"/>
              </a:rPr>
              <a:t>е</a:t>
            </a:r>
            <a:r>
              <a:rPr lang="en-US" sz="3400" dirty="0" smtClean="0">
                <a:latin typeface="Palatino Linotype" pitchFamily="18" charset="0"/>
              </a:rPr>
              <a:t> </a:t>
            </a:r>
            <a:r>
              <a:rPr lang="en-US" sz="3400" dirty="0" err="1" smtClean="0">
                <a:latin typeface="Palatino Linotype" pitchFamily="18" charset="0"/>
              </a:rPr>
              <a:t>компонент</a:t>
            </a:r>
            <a:r>
              <a:rPr lang="x-none" sz="3400" dirty="0" smtClean="0">
                <a:latin typeface="Palatino Linotype" pitchFamily="18" charset="0"/>
              </a:rPr>
              <a:t>е</a:t>
            </a:r>
            <a:r>
              <a:rPr lang="en-US" sz="3400" dirty="0" smtClean="0">
                <a:latin typeface="Palatino Linotype" pitchFamily="18" charset="0"/>
              </a:rPr>
              <a:t> </a:t>
            </a:r>
            <a:r>
              <a:rPr lang="en-US" sz="3400" dirty="0" err="1" smtClean="0">
                <a:latin typeface="Palatino Linotype" pitchFamily="18" charset="0"/>
              </a:rPr>
              <a:t>мијелинског</a:t>
            </a:r>
            <a:r>
              <a:rPr lang="en-US" sz="3400" dirty="0" smtClean="0">
                <a:latin typeface="Palatino Linotype" pitchFamily="18" charset="0"/>
              </a:rPr>
              <a:t> </a:t>
            </a:r>
            <a:r>
              <a:rPr lang="en-US" sz="3400" dirty="0" err="1" smtClean="0">
                <a:latin typeface="Palatino Linotype" pitchFamily="18" charset="0"/>
              </a:rPr>
              <a:t>омотача</a:t>
            </a:r>
            <a:r>
              <a:rPr lang="en-US" sz="3400" dirty="0" smtClean="0">
                <a:latin typeface="Palatino Linotype" pitchFamily="18" charset="0"/>
              </a:rPr>
              <a: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Дијагностиковање МС </a:t>
            </a:r>
            <a:endParaRPr lang="en-US" dirty="0">
              <a:latin typeface="Palatino Linotype" pitchFamily="18" charset="0"/>
            </a:endParaRPr>
          </a:p>
        </p:txBody>
      </p:sp>
      <p:sp>
        <p:nvSpPr>
          <p:cNvPr id="3" name="Content Placeholder 2"/>
          <p:cNvSpPr>
            <a:spLocks noGrp="1"/>
          </p:cNvSpPr>
          <p:nvPr>
            <p:ph idx="1"/>
          </p:nvPr>
        </p:nvSpPr>
        <p:spPr/>
        <p:txBody>
          <a:bodyPr/>
          <a:lstStyle/>
          <a:p>
            <a:r>
              <a:rPr lang="x-none" dirty="0" smtClean="0">
                <a:latin typeface="Palatino Linotype" pitchFamily="18" charset="0"/>
              </a:rPr>
              <a:t>За постављање дијагнозе неопходно је </a:t>
            </a:r>
          </a:p>
          <a:p>
            <a:pPr marL="971550" lvl="1" indent="-514350">
              <a:buFont typeface="+mj-lt"/>
              <a:buAutoNum type="arabicPeriod"/>
            </a:pPr>
            <a:r>
              <a:rPr lang="x-none" dirty="0" smtClean="0">
                <a:latin typeface="Palatino Linotype" pitchFamily="18" charset="0"/>
              </a:rPr>
              <a:t>јављање типичних симптома дисеминованих у времену и простору у комбинацији са </a:t>
            </a:r>
          </a:p>
          <a:p>
            <a:pPr marL="971550" lvl="1" indent="-514350">
              <a:buFont typeface="+mj-lt"/>
              <a:buAutoNum type="arabicPeriod"/>
            </a:pPr>
            <a:r>
              <a:rPr lang="x-none" dirty="0" smtClean="0">
                <a:latin typeface="Palatino Linotype" pitchFamily="18" charset="0"/>
              </a:rPr>
              <a:t>визуализационим техникама (магнетна резонанца),</a:t>
            </a:r>
          </a:p>
          <a:p>
            <a:pPr marL="971550" lvl="1" indent="-514350">
              <a:buFont typeface="+mj-lt"/>
              <a:buAutoNum type="arabicPeriod"/>
            </a:pPr>
            <a:r>
              <a:rPr lang="x-none" dirty="0" smtClean="0">
                <a:latin typeface="Palatino Linotype" pitchFamily="18" charset="0"/>
              </a:rPr>
              <a:t> прегледом ликвора и </a:t>
            </a:r>
          </a:p>
          <a:p>
            <a:pPr marL="971550" lvl="1" indent="-514350">
              <a:buFont typeface="+mj-lt"/>
              <a:buAutoNum type="arabicPeriod"/>
            </a:pPr>
            <a:r>
              <a:rPr lang="x-none" dirty="0" smtClean="0">
                <a:latin typeface="Palatino Linotype" pitchFamily="18" charset="0"/>
              </a:rPr>
              <a:t>испитивањем евоцираних потенцијала. </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Преглед ликвора</a:t>
            </a:r>
            <a:endParaRPr lang="en-US" dirty="0"/>
          </a:p>
        </p:txBody>
      </p:sp>
      <p:sp>
        <p:nvSpPr>
          <p:cNvPr id="3" name="Content Placeholder 2"/>
          <p:cNvSpPr>
            <a:spLocks noGrp="1"/>
          </p:cNvSpPr>
          <p:nvPr>
            <p:ph idx="1"/>
          </p:nvPr>
        </p:nvSpPr>
        <p:spPr>
          <a:xfrm>
            <a:off x="0" y="1600200"/>
            <a:ext cx="9144000" cy="4781128"/>
          </a:xfrm>
        </p:spPr>
        <p:txBody>
          <a:bodyPr>
            <a:normAutofit fontScale="62500" lnSpcReduction="20000"/>
          </a:bodyPr>
          <a:lstStyle/>
          <a:p>
            <a:r>
              <a:rPr lang="x-none" dirty="0" smtClean="0">
                <a:latin typeface="Palatino Linotype" pitchFamily="18" charset="0"/>
              </a:rPr>
              <a:t>Лимфоцитна плејоцитоза (˃ 50 ћел/dl) се налази у акутним егзацербацијама</a:t>
            </a:r>
          </a:p>
          <a:p>
            <a:r>
              <a:rPr lang="x-none" dirty="0" smtClean="0">
                <a:latin typeface="Palatino Linotype" pitchFamily="18" charset="0"/>
              </a:rPr>
              <a:t>Повећан IgG индекс ликвора (70-80% пацијената), јавља се услед интратекалне синтезе, имуноглобулина углавном IgG класе </a:t>
            </a:r>
          </a:p>
          <a:p>
            <a:r>
              <a:rPr lang="x-none" dirty="0" smtClean="0">
                <a:latin typeface="Palatino Linotype" pitchFamily="18" charset="0"/>
              </a:rPr>
              <a:t>Електрофореза ликвора показује типичне дискретне траке имуноглобулина (свака је моноклонска), тзв олигоклоналне траке. Нису присутне у серуму и индикатор су ингтратекалног хуморалног имунског одговора. 90-95% пацијенат има у ликвору олигоклоналне траке које перзистирају и не мењају се, могу само да се јаве додатне траке. Антигенска специфичност олигоклоналних трака није позната.  </a:t>
            </a:r>
          </a:p>
          <a:p>
            <a:r>
              <a:rPr lang="x-none" dirty="0" smtClean="0">
                <a:latin typeface="Palatino Linotype" pitchFamily="18" charset="0"/>
              </a:rPr>
              <a:t>Повећан однос IgG /албумин указује на интратекалну синтезу антитела. Повећан ниво антитела у ликвору настао само као последица нарушавања крвно-мождане баријере увек ће да прати и повећан ниво албумина у ликвору, јер тада и албумини пролазе у ЦНС, а ако постоји интратекална синтеза имуноглобулина овај однос је увек увећан.</a:t>
            </a:r>
          </a:p>
          <a:p>
            <a:endParaRPr lang="x-none" dirty="0" smtClean="0">
              <a:latin typeface="Palatino Linotype" pitchFamily="18" charset="0"/>
            </a:endParaRPr>
          </a:p>
          <a:p>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7504" y="116632"/>
          <a:ext cx="8856384" cy="6650925"/>
        </p:xfrm>
        <a:graphic>
          <a:graphicData uri="http://schemas.openxmlformats.org/drawingml/2006/table">
            <a:tbl>
              <a:tblPr firstRow="1" bandRow="1">
                <a:tableStyleId>{00A15C55-8517-42AA-B614-E9B94910E393}</a:tableStyleId>
              </a:tblPr>
              <a:tblGrid>
                <a:gridCol w="1512000"/>
                <a:gridCol w="1944000"/>
                <a:gridCol w="1728192"/>
                <a:gridCol w="1728192"/>
                <a:gridCol w="1944000"/>
              </a:tblGrid>
              <a:tr h="654329">
                <a:tc gridSpan="5">
                  <a:txBody>
                    <a:bodyPr/>
                    <a:lstStyle/>
                    <a:p>
                      <a:pPr algn="ctr"/>
                      <a:r>
                        <a:rPr lang="x-none" sz="1500" dirty="0" smtClean="0">
                          <a:effectLst>
                            <a:outerShdw blurRad="38100" dist="38100" dir="2700000" algn="tl">
                              <a:srgbClr val="000000">
                                <a:alpha val="43137"/>
                              </a:srgbClr>
                            </a:outerShdw>
                          </a:effectLst>
                          <a:latin typeface="Palatino Linotype" pitchFamily="18" charset="0"/>
                        </a:rPr>
                        <a:t>Имунотерапија мултипле склерозе и аутоимунског експерименталног</a:t>
                      </a:r>
                      <a:r>
                        <a:rPr lang="x-none" sz="1500" baseline="0" dirty="0" smtClean="0">
                          <a:effectLst>
                            <a:outerShdw blurRad="38100" dist="38100" dir="2700000" algn="tl">
                              <a:srgbClr val="000000">
                                <a:alpha val="43137"/>
                              </a:srgbClr>
                            </a:outerShdw>
                          </a:effectLst>
                          <a:latin typeface="Palatino Linotype" pitchFamily="18" charset="0"/>
                        </a:rPr>
                        <a:t> енцефаломијелитиса</a:t>
                      </a:r>
                      <a:endParaRPr lang="en-US" sz="1500" dirty="0">
                        <a:effectLst>
                          <a:outerShdw blurRad="38100" dist="38100" dir="2700000" algn="tl">
                            <a:srgbClr val="000000">
                              <a:alpha val="43137"/>
                            </a:srgbClr>
                          </a:outerShdw>
                        </a:effectLst>
                        <a:latin typeface="Palatino Linotype" pitchFamily="18" charset="0"/>
                      </a:endParaRPr>
                    </a:p>
                  </a:txBody>
                  <a:tcPr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612000">
                <a:tc>
                  <a:txBody>
                    <a:bodyPr/>
                    <a:lstStyle/>
                    <a:p>
                      <a:r>
                        <a:rPr lang="x-none" sz="1500" dirty="0" smtClean="0">
                          <a:latin typeface="Palatino Linotype" pitchFamily="18" charset="0"/>
                        </a:rPr>
                        <a:t>Супстанца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Основни терапеутски ефекат</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Ефикасност у МС</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Ефикасност у ЕАЕ</a:t>
                      </a:r>
                      <a:endParaRPr lang="en-US" sz="1500" dirty="0">
                        <a:latin typeface="Palatino Linotype" pitchFamily="18" charset="0"/>
                      </a:endParaRPr>
                    </a:p>
                  </a:txBody>
                  <a:tcPr anchor="ctr"/>
                </a:tc>
                <a:tc>
                  <a:txBody>
                    <a:bodyPr/>
                    <a:lstStyle/>
                    <a:p>
                      <a:r>
                        <a:rPr lang="x-none" sz="1500" dirty="0" smtClean="0">
                          <a:latin typeface="Palatino Linotype" pitchFamily="18" charset="0"/>
                        </a:rPr>
                        <a:t>Напомена </a:t>
                      </a:r>
                      <a:endParaRPr lang="en-US" sz="1500" dirty="0">
                        <a:latin typeface="Palatino Linotype" pitchFamily="18" charset="0"/>
                      </a:endParaRPr>
                    </a:p>
                  </a:txBody>
                  <a:tcPr anchor="ctr"/>
                </a:tc>
              </a:tr>
              <a:tr h="792000">
                <a:tc>
                  <a:txBody>
                    <a:bodyPr/>
                    <a:lstStyle/>
                    <a:p>
                      <a:r>
                        <a:rPr lang="x-none" sz="1500" dirty="0" smtClean="0">
                          <a:latin typeface="Palatino Linotype" pitchFamily="18" charset="0"/>
                        </a:rPr>
                        <a:t>IFN-</a:t>
                      </a:r>
                      <a:r>
                        <a:rPr lang="el-GR" sz="1500" dirty="0" smtClean="0">
                          <a:latin typeface="Palatino Linotype" pitchFamily="18" charset="0"/>
                        </a:rPr>
                        <a:t>α</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Антивирусни</a:t>
                      </a:r>
                      <a:r>
                        <a:rPr lang="x-none" sz="1500" baseline="0" dirty="0" smtClean="0">
                          <a:latin typeface="Palatino Linotype" pitchFamily="18" charset="0"/>
                        </a:rPr>
                        <a:t> </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Егзацербација </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 или</a:t>
                      </a:r>
                      <a:r>
                        <a:rPr lang="x-none" sz="1500" baseline="0" dirty="0" smtClean="0">
                          <a:latin typeface="Palatino Linotype" pitchFamily="18" charset="0"/>
                        </a:rPr>
                        <a:t> без ефекта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Супротни ефекти у МС </a:t>
                      </a:r>
                      <a:r>
                        <a:rPr lang="x-none" sz="1500" baseline="0" dirty="0" smtClean="0">
                          <a:latin typeface="Palatino Linotype" pitchFamily="18" charset="0"/>
                        </a:rPr>
                        <a:t> и ЕАЕ</a:t>
                      </a:r>
                      <a:endParaRPr lang="en-US" sz="1500" dirty="0">
                        <a:latin typeface="Palatino Linotype" pitchFamily="18" charset="0"/>
                      </a:endParaRPr>
                    </a:p>
                  </a:txBody>
                  <a:tcPr anchor="ctr"/>
                </a:tc>
              </a:tr>
              <a:tr h="780196">
                <a:tc>
                  <a:txBody>
                    <a:bodyPr/>
                    <a:lstStyle/>
                    <a:p>
                      <a:r>
                        <a:rPr lang="x-none" sz="1500" dirty="0" smtClean="0">
                          <a:latin typeface="Palatino Linotype" pitchFamily="18" charset="0"/>
                        </a:rPr>
                        <a:t>IFN-</a:t>
                      </a:r>
                      <a:r>
                        <a:rPr lang="el-GR" sz="1500" dirty="0" smtClean="0">
                          <a:latin typeface="Palatino Linotype" pitchFamily="18" charset="0"/>
                        </a:rPr>
                        <a:t>β</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Антивирусни </a:t>
                      </a:r>
                      <a:endParaRPr lang="en-US" sz="1500" dirty="0">
                        <a:latin typeface="Palatino Linotype" pitchFamily="18" charset="0"/>
                      </a:endParaRPr>
                    </a:p>
                  </a:txBody>
                  <a:tcPr anchor="ctr"/>
                </a:tc>
                <a:tc>
                  <a:txBody>
                    <a:bodyPr/>
                    <a:lstStyle/>
                    <a:p>
                      <a:r>
                        <a:rPr lang="x-none" sz="1500" dirty="0" smtClean="0">
                          <a:latin typeface="Palatino Linotype" pitchFamily="18" charset="0"/>
                        </a:rPr>
                        <a:t>Редукује релапсе и MRI активност</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 (варијабилна)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Ефекат је прво показан у МС</a:t>
                      </a:r>
                      <a:endParaRPr lang="en-US" sz="1500" dirty="0">
                        <a:latin typeface="Palatino Linotype" pitchFamily="18" charset="0"/>
                      </a:endParaRPr>
                    </a:p>
                  </a:txBody>
                  <a:tcPr anchor="ctr"/>
                </a:tc>
              </a:tr>
              <a:tr h="612000">
                <a:tc>
                  <a:txBody>
                    <a:bodyPr/>
                    <a:lstStyle/>
                    <a:p>
                      <a:r>
                        <a:rPr lang="x-none" sz="1500" dirty="0" smtClean="0">
                          <a:latin typeface="Palatino Linotype" pitchFamily="18" charset="0"/>
                        </a:rPr>
                        <a:t>Глатирамер ацетат</a:t>
                      </a:r>
                      <a:endParaRPr lang="en-US" sz="1500" dirty="0">
                        <a:latin typeface="Palatino Linotype" pitchFamily="18" charset="0"/>
                      </a:endParaRPr>
                    </a:p>
                  </a:txBody>
                  <a:tcPr anchor="ctr"/>
                </a:tc>
                <a:tc>
                  <a:txBody>
                    <a:bodyPr/>
                    <a:lstStyle/>
                    <a:p>
                      <a:r>
                        <a:rPr lang="x-none" sz="1500" dirty="0" smtClean="0">
                          <a:latin typeface="Palatino Linotype" pitchFamily="18" charset="0"/>
                        </a:rPr>
                        <a:t>Имунодулаторни</a:t>
                      </a:r>
                      <a:r>
                        <a:rPr lang="x-none" sz="1500" baseline="0" dirty="0" smtClean="0">
                          <a:latin typeface="Palatino Linotype" pitchFamily="18" charset="0"/>
                        </a:rPr>
                        <a:t> </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Редукује релапсе и MRI активност</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 </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Ефекат је прво показан у ЕАЕ</a:t>
                      </a:r>
                      <a:endParaRPr lang="en-US" sz="1500" dirty="0" smtClean="0">
                        <a:latin typeface="Palatino Linotype" pitchFamily="18" charset="0"/>
                      </a:endParaRPr>
                    </a:p>
                  </a:txBody>
                  <a:tcPr anchor="ctr"/>
                </a:tc>
              </a:tr>
              <a:tr h="3790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Ленерцепт </a:t>
                      </a:r>
                      <a:r>
                        <a:rPr lang="en-US" sz="1500" dirty="0" smtClean="0">
                          <a:latin typeface="Palatino Linotype" pitchFamily="18" charset="0"/>
                        </a:rPr>
                        <a:t>TNFR55-IgG1</a:t>
                      </a:r>
                      <a:endParaRPr lang="en-US" sz="1500" dirty="0">
                        <a:latin typeface="Palatino Linotype" pitchFamily="18" charset="0"/>
                      </a:endParaRPr>
                    </a:p>
                  </a:txBody>
                  <a:tcPr anchor="ctr"/>
                </a:tc>
                <a:tc>
                  <a:txBody>
                    <a:bodyPr/>
                    <a:lstStyle/>
                    <a:p>
                      <a:r>
                        <a:rPr lang="x-none" sz="1500" dirty="0" smtClean="0">
                          <a:latin typeface="Palatino Linotype" pitchFamily="18" charset="0"/>
                        </a:rPr>
                        <a:t>Блокира рецептор за TNF</a:t>
                      </a:r>
                      <a:r>
                        <a:rPr lang="el-GR" sz="1500" dirty="0" smtClean="0">
                          <a:latin typeface="Palatino Linotype" pitchFamily="18" charset="0"/>
                        </a:rPr>
                        <a:t>α</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Егзацербација </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Супротни ефекти у МС </a:t>
                      </a:r>
                      <a:r>
                        <a:rPr lang="x-none" sz="1500" baseline="0" dirty="0" smtClean="0">
                          <a:latin typeface="Palatino Linotype" pitchFamily="18" charset="0"/>
                        </a:rPr>
                        <a:t> и ЕАЕ</a:t>
                      </a:r>
                      <a:endParaRPr lang="en-US" sz="1500" dirty="0" smtClean="0">
                        <a:latin typeface="Palatino Linotype" pitchFamily="18" charset="0"/>
                      </a:endParaRPr>
                    </a:p>
                    <a:p>
                      <a:endParaRPr lang="en-US" sz="1500" dirty="0">
                        <a:latin typeface="Palatino Linotype" pitchFamily="18" charset="0"/>
                      </a:endParaRPr>
                    </a:p>
                  </a:txBody>
                  <a:tcPr anchor="ctr"/>
                </a:tc>
              </a:tr>
              <a:tr h="379097">
                <a:tc>
                  <a:txBody>
                    <a:bodyPr/>
                    <a:lstStyle/>
                    <a:p>
                      <a:r>
                        <a:rPr lang="x-none" sz="1500" dirty="0" smtClean="0">
                          <a:latin typeface="Palatino Linotype" pitchFamily="18" charset="0"/>
                        </a:rPr>
                        <a:t>Анти-CD4 антитело</a:t>
                      </a:r>
                      <a:endParaRPr lang="en-US" sz="1500" dirty="0">
                        <a:latin typeface="Palatino Linotype" pitchFamily="18" charset="0"/>
                      </a:endParaRPr>
                    </a:p>
                  </a:txBody>
                  <a:tcPr anchor="ctr"/>
                </a:tc>
                <a:tc>
                  <a:txBody>
                    <a:bodyPr/>
                    <a:lstStyle/>
                    <a:p>
                      <a:r>
                        <a:rPr lang="x-none" sz="1500" dirty="0" smtClean="0">
                          <a:latin typeface="Palatino Linotype" pitchFamily="18" charset="0"/>
                        </a:rPr>
                        <a:t>Деплеција CD4</a:t>
                      </a:r>
                      <a:r>
                        <a:rPr lang="x-none" sz="1500" baseline="30000" dirty="0" smtClean="0">
                          <a:latin typeface="Palatino Linotype" pitchFamily="18" charset="0"/>
                        </a:rPr>
                        <a:t>+</a:t>
                      </a:r>
                      <a:r>
                        <a:rPr lang="x-none" sz="1500" dirty="0" smtClean="0">
                          <a:latin typeface="Palatino Linotype" pitchFamily="18" charset="0"/>
                        </a:rPr>
                        <a:t> Т ћелија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Нема ефекта</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Атенуација болести</a:t>
                      </a:r>
                      <a:endParaRPr lang="en-US" sz="1500" dirty="0">
                        <a:latin typeface="Palatino Linotype" pitchFamily="18" charset="0"/>
                      </a:endParaRPr>
                    </a:p>
                  </a:txBody>
                  <a:tcPr anchor="ctr"/>
                </a:tc>
                <a:tc>
                  <a:txBody>
                    <a:bodyPr/>
                    <a:lstStyle/>
                    <a:p>
                      <a:r>
                        <a:rPr lang="x-none" sz="1500" dirty="0" smtClean="0">
                          <a:latin typeface="Palatino Linotype" pitchFamily="18" charset="0"/>
                        </a:rPr>
                        <a:t>Различити ефекти у МС и ЕАЕ</a:t>
                      </a:r>
                      <a:endParaRPr lang="en-US" sz="1500" dirty="0">
                        <a:latin typeface="Palatino Linotype" pitchFamily="18" charset="0"/>
                      </a:endParaRPr>
                    </a:p>
                  </a:txBody>
                  <a:tcPr anchor="ctr"/>
                </a:tc>
              </a:tr>
              <a:tr h="379097">
                <a:tc>
                  <a:txBody>
                    <a:bodyPr/>
                    <a:lstStyle/>
                    <a:p>
                      <a:r>
                        <a:rPr lang="x-none" sz="1500" dirty="0" smtClean="0">
                          <a:latin typeface="Palatino Linotype" pitchFamily="18" charset="0"/>
                        </a:rPr>
                        <a:t>Орални мијелин</a:t>
                      </a:r>
                      <a:endParaRPr lang="en-US" sz="1500" dirty="0">
                        <a:latin typeface="Palatino Linotype" pitchFamily="18" charset="0"/>
                      </a:endParaRPr>
                    </a:p>
                  </a:txBody>
                  <a:tcPr anchor="ctr"/>
                </a:tc>
                <a:tc>
                  <a:txBody>
                    <a:bodyPr/>
                    <a:lstStyle/>
                    <a:p>
                      <a:r>
                        <a:rPr lang="x-none" sz="1500" dirty="0" smtClean="0">
                          <a:latin typeface="Palatino Linotype" pitchFamily="18" charset="0"/>
                        </a:rPr>
                        <a:t>Имунска толеранција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Нема ефекта</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Атенуација болести</a:t>
                      </a:r>
                      <a:endParaRPr lang="en-US" sz="1500" dirty="0">
                        <a:latin typeface="Palatino Linotyp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500" dirty="0" smtClean="0">
                          <a:latin typeface="Palatino Linotype" pitchFamily="18" charset="0"/>
                        </a:rPr>
                        <a:t>Различити ефекти у МС и ЕАЕ</a:t>
                      </a:r>
                      <a:endParaRPr lang="en-US" sz="1500" dirty="0">
                        <a:latin typeface="Palatino Linotype" pitchFamily="18" charset="0"/>
                      </a:endParaRPr>
                    </a:p>
                  </a:txBody>
                  <a:tcPr anchor="ctr"/>
                </a:tc>
              </a:tr>
              <a:tr h="379097">
                <a:tc>
                  <a:txBody>
                    <a:bodyPr/>
                    <a:lstStyle/>
                    <a:p>
                      <a:r>
                        <a:rPr lang="x-none" sz="1500" dirty="0" smtClean="0">
                          <a:latin typeface="Palatino Linotype" pitchFamily="18" charset="0"/>
                        </a:rPr>
                        <a:t>Митоксантрон </a:t>
                      </a:r>
                      <a:endParaRPr lang="en-US" sz="1500" dirty="0">
                        <a:latin typeface="Palatino Linotype" pitchFamily="18" charset="0"/>
                      </a:endParaRPr>
                    </a:p>
                  </a:txBody>
                  <a:tcPr anchor="ctr"/>
                </a:tc>
                <a:tc>
                  <a:txBody>
                    <a:bodyPr/>
                    <a:lstStyle/>
                    <a:p>
                      <a:r>
                        <a:rPr lang="x-none" sz="1500" dirty="0" smtClean="0">
                          <a:latin typeface="Palatino Linotype" pitchFamily="18" charset="0"/>
                        </a:rPr>
                        <a:t>Имуносупресија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Редукује релапсе и прогресију</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a:t>
                      </a:r>
                      <a:endParaRPr lang="en-US" sz="1500" dirty="0">
                        <a:latin typeface="Palatino Linotype" pitchFamily="18" charset="0"/>
                      </a:endParaRPr>
                    </a:p>
                  </a:txBody>
                  <a:tcPr anchor="ctr"/>
                </a:tc>
                <a:tc>
                  <a:txBody>
                    <a:bodyPr/>
                    <a:lstStyle/>
                    <a:p>
                      <a:endParaRPr lang="en-US" sz="1500" dirty="0">
                        <a:latin typeface="Palatino Linotype" pitchFamily="18" charset="0"/>
                      </a:endParaRPr>
                    </a:p>
                  </a:txBody>
                  <a:tcPr anchor="ctr"/>
                </a:tc>
              </a:tr>
              <a:tr h="379097">
                <a:tc>
                  <a:txBody>
                    <a:bodyPr/>
                    <a:lstStyle/>
                    <a:p>
                      <a:r>
                        <a:rPr lang="x-none" sz="1500" dirty="0" smtClean="0">
                          <a:latin typeface="Palatino Linotype" pitchFamily="18" charset="0"/>
                        </a:rPr>
                        <a:t>Натализумаб (анти </a:t>
                      </a:r>
                      <a:r>
                        <a:rPr lang="el-GR" sz="1500" dirty="0" smtClean="0">
                          <a:latin typeface="Palatino Linotype" pitchFamily="18" charset="0"/>
                        </a:rPr>
                        <a:t>α</a:t>
                      </a:r>
                      <a:r>
                        <a:rPr lang="x-none" sz="1500" dirty="0" smtClean="0">
                          <a:latin typeface="Palatino Linotype" pitchFamily="18" charset="0"/>
                        </a:rPr>
                        <a:t>4</a:t>
                      </a:r>
                      <a:r>
                        <a:rPr lang="el-GR" sz="1500" dirty="0" smtClean="0">
                          <a:latin typeface="Palatino Linotype" pitchFamily="18" charset="0"/>
                          <a:cs typeface="Calibri"/>
                        </a:rPr>
                        <a:t>β</a:t>
                      </a:r>
                      <a:r>
                        <a:rPr lang="x-none" sz="1500" dirty="0" smtClean="0">
                          <a:latin typeface="Palatino Linotype" pitchFamily="18" charset="0"/>
                          <a:cs typeface="Calibri"/>
                        </a:rPr>
                        <a:t>1)</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Анти-миграторни</a:t>
                      </a:r>
                      <a:endParaRPr lang="en-US" sz="1500" dirty="0">
                        <a:latin typeface="Palatino Linotype" pitchFamily="18" charset="0"/>
                      </a:endParaRPr>
                    </a:p>
                  </a:txBody>
                  <a:tcPr anchor="ctr"/>
                </a:tc>
                <a:tc>
                  <a:txBody>
                    <a:bodyPr/>
                    <a:lstStyle/>
                    <a:p>
                      <a:r>
                        <a:rPr lang="x-none" sz="1500" dirty="0" smtClean="0">
                          <a:latin typeface="Palatino Linotype" pitchFamily="18" charset="0"/>
                        </a:rPr>
                        <a:t>Редукује релапсе и MRI активност</a:t>
                      </a:r>
                      <a:endParaRPr lang="en-US" sz="1500" dirty="0">
                        <a:latin typeface="Palatino Linotype" pitchFamily="18" charset="0"/>
                      </a:endParaRPr>
                    </a:p>
                  </a:txBody>
                  <a:tcPr anchor="ctr"/>
                </a:tc>
                <a:tc>
                  <a:txBody>
                    <a:bodyPr/>
                    <a:lstStyle/>
                    <a:p>
                      <a:r>
                        <a:rPr lang="x-none" sz="1500" dirty="0" smtClean="0">
                          <a:latin typeface="Palatino Linotype" pitchFamily="18" charset="0"/>
                        </a:rPr>
                        <a:t>Атенуација болести (варијабилна)</a:t>
                      </a:r>
                      <a:endParaRPr lang="en-US" sz="1500" dirty="0">
                        <a:latin typeface="Palatino Linotype" pitchFamily="18" charset="0"/>
                      </a:endParaRPr>
                    </a:p>
                  </a:txBody>
                  <a:tcPr anchor="ctr"/>
                </a:tc>
                <a:tc>
                  <a:txBody>
                    <a:bodyPr/>
                    <a:lstStyle/>
                    <a:p>
                      <a:r>
                        <a:rPr lang="x-none" sz="1500" dirty="0" smtClean="0">
                          <a:latin typeface="Palatino Linotype" pitchFamily="18" charset="0"/>
                        </a:rPr>
                        <a:t>Ефекат је прво показан у ЕАЕ</a:t>
                      </a:r>
                      <a:endParaRPr lang="en-US" sz="1500" dirty="0">
                        <a:latin typeface="Palatino Linotype" pitchFamily="18" charset="0"/>
                      </a:endParaRPr>
                    </a:p>
                  </a:txBody>
                  <a:tcPr anchor="ctr"/>
                </a:tc>
              </a:tr>
            </a:tbl>
          </a:graphicData>
        </a:graphic>
      </p:graphicFrame>
      <p:sp>
        <p:nvSpPr>
          <p:cNvPr id="3" name="Rectangle 2"/>
          <p:cNvSpPr/>
          <p:nvPr/>
        </p:nvSpPr>
        <p:spPr>
          <a:xfrm>
            <a:off x="144016" y="2204864"/>
            <a:ext cx="8892480"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07504" y="2924944"/>
            <a:ext cx="8892480"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07504" y="5445224"/>
            <a:ext cx="8892480"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7504" y="6093296"/>
            <a:ext cx="8892480"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800" i="1" dirty="0" err="1" smtClean="0">
                <a:latin typeface="Palatino Linotype" pitchFamily="18" charset="0"/>
              </a:rPr>
              <a:t>Guillain-Barré</a:t>
            </a:r>
            <a:r>
              <a:rPr lang="en-US" sz="2800" i="1" dirty="0" smtClean="0">
                <a:latin typeface="Palatino Linotype" pitchFamily="18" charset="0"/>
              </a:rPr>
              <a:t> </a:t>
            </a:r>
            <a:r>
              <a:rPr lang="x-none" sz="2800" dirty="0" smtClean="0">
                <a:latin typeface="Palatino Linotype" pitchFamily="18" charset="0"/>
              </a:rPr>
              <a:t>синдром</a:t>
            </a:r>
            <a:r>
              <a:rPr lang="en-US" sz="2800" dirty="0" smtClean="0">
                <a:latin typeface="Palatino Linotype" pitchFamily="18" charset="0"/>
              </a:rPr>
              <a:t/>
            </a:r>
            <a:br>
              <a:rPr lang="en-US" sz="2800" dirty="0" smtClean="0">
                <a:latin typeface="Palatino Linotype" pitchFamily="18" charset="0"/>
              </a:rPr>
            </a:br>
            <a:r>
              <a:rPr lang="en-US" sz="2800" dirty="0" smtClean="0">
                <a:latin typeface="Palatino Linotype" pitchFamily="18" charset="0"/>
              </a:rPr>
              <a:t>(</a:t>
            </a:r>
            <a:r>
              <a:rPr lang="x-none" sz="2800" dirty="0" smtClean="0">
                <a:latin typeface="Palatino Linotype" pitchFamily="18" charset="0"/>
              </a:rPr>
              <a:t>акутна инфламаторна демијелинизирајућа полинеуропатија)</a:t>
            </a:r>
            <a:endParaRPr lang="en-US" sz="2800" dirty="0">
              <a:latin typeface="Palatino Linotype" pitchFamily="18" charset="0"/>
            </a:endParaRPr>
          </a:p>
        </p:txBody>
      </p:sp>
      <p:sp>
        <p:nvSpPr>
          <p:cNvPr id="6" name="Content Placeholder 5"/>
          <p:cNvSpPr>
            <a:spLocks noGrp="1"/>
          </p:cNvSpPr>
          <p:nvPr>
            <p:ph idx="1"/>
          </p:nvPr>
        </p:nvSpPr>
        <p:spPr/>
        <p:txBody>
          <a:bodyPr>
            <a:normAutofit/>
          </a:bodyPr>
          <a:lstStyle/>
          <a:p>
            <a:endParaRPr lang="x-none" sz="2600" dirty="0" smtClean="0">
              <a:latin typeface="Palatino Linotype" pitchFamily="18" charset="0"/>
            </a:endParaRPr>
          </a:p>
          <a:p>
            <a:endParaRPr lang="x-none" sz="2600" dirty="0" smtClean="0">
              <a:latin typeface="Palatino Linotype" pitchFamily="18" charset="0"/>
            </a:endParaRPr>
          </a:p>
          <a:p>
            <a:r>
              <a:rPr lang="x-none" sz="2600" dirty="0" smtClean="0">
                <a:latin typeface="Palatino Linotype" pitchFamily="18" charset="0"/>
              </a:rPr>
              <a:t>Имунски посредован процес који узрокује моторну сензорну и аутономну дисфункцију</a:t>
            </a:r>
          </a:p>
          <a:p>
            <a:r>
              <a:rPr lang="x-none" sz="2600" dirty="0" smtClean="0">
                <a:latin typeface="Palatino Linotype" pitchFamily="18" charset="0"/>
              </a:rPr>
              <a:t>Периферни нервни систем је инфилтрисан лимфоцитима и макрофагима</a:t>
            </a:r>
          </a:p>
          <a:p>
            <a:r>
              <a:rPr lang="x-none" sz="2600" dirty="0" smtClean="0">
                <a:latin typeface="Palatino Linotype" pitchFamily="18" charset="0"/>
              </a:rPr>
              <a:t>Мијелин је оштећен  </a:t>
            </a:r>
            <a:endParaRPr lang="en-US" sz="2600" dirty="0">
              <a:latin typeface="Palatino Linotype"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fontScale="90000"/>
          </a:bodyPr>
          <a:lstStyle/>
          <a:p>
            <a:r>
              <a:rPr lang="en-US" i="1" dirty="0" err="1" smtClean="0">
                <a:latin typeface="Palatino Linotype" pitchFamily="18" charset="0"/>
              </a:rPr>
              <a:t>Guillain-Barré</a:t>
            </a:r>
            <a:r>
              <a:rPr lang="en-US" dirty="0" smtClean="0">
                <a:latin typeface="Palatino Linotype" pitchFamily="18" charset="0"/>
              </a:rPr>
              <a:t> </a:t>
            </a:r>
            <a:r>
              <a:rPr lang="x-none" dirty="0" smtClean="0">
                <a:latin typeface="Palatino Linotype" pitchFamily="18" charset="0"/>
              </a:rPr>
              <a:t>синдром</a:t>
            </a:r>
            <a:br>
              <a:rPr lang="x-none" dirty="0" smtClean="0">
                <a:latin typeface="Palatino Linotype" pitchFamily="18" charset="0"/>
              </a:rPr>
            </a:br>
            <a:r>
              <a:rPr lang="x-none" dirty="0" smtClean="0">
                <a:latin typeface="Palatino Linotype" pitchFamily="18" charset="0"/>
              </a:rPr>
              <a:t>аутоимунска болест</a:t>
            </a:r>
            <a:endParaRPr lang="en-US" dirty="0"/>
          </a:p>
        </p:txBody>
      </p:sp>
      <p:sp>
        <p:nvSpPr>
          <p:cNvPr id="3" name="Content Placeholder 2"/>
          <p:cNvSpPr>
            <a:spLocks noGrp="1"/>
          </p:cNvSpPr>
          <p:nvPr>
            <p:ph idx="1"/>
          </p:nvPr>
        </p:nvSpPr>
        <p:spPr>
          <a:xfrm>
            <a:off x="179512" y="1600200"/>
            <a:ext cx="4752528" cy="4925144"/>
          </a:xfrm>
        </p:spPr>
        <p:txBody>
          <a:bodyPr>
            <a:normAutofit fontScale="70000" lnSpcReduction="20000"/>
          </a:bodyPr>
          <a:lstStyle/>
          <a:p>
            <a:r>
              <a:rPr lang="x-none" dirty="0" smtClean="0">
                <a:latin typeface="Palatino Linotype" pitchFamily="18" charset="0"/>
              </a:rPr>
              <a:t>Појави болести претходи инфекција</a:t>
            </a:r>
          </a:p>
          <a:p>
            <a:r>
              <a:rPr lang="x-none" dirty="0" smtClean="0">
                <a:latin typeface="Palatino Linotype" pitchFamily="18" charset="0"/>
              </a:rPr>
              <a:t>Постоје епитопи који унакрсно реагују са патогенима и аутоантигенима ганглиозида</a:t>
            </a:r>
          </a:p>
          <a:p>
            <a:r>
              <a:rPr lang="x-none" dirty="0" smtClean="0">
                <a:latin typeface="Palatino Linotype" pitchFamily="18" charset="0"/>
              </a:rPr>
              <a:t>Биопсијом се у нервима уочавају IgG и C1q депозити</a:t>
            </a:r>
          </a:p>
          <a:p>
            <a:r>
              <a:rPr lang="x-none" dirty="0" smtClean="0">
                <a:latin typeface="Palatino Linotype" pitchFamily="18" charset="0"/>
              </a:rPr>
              <a:t>Постоји корелација између антитела и клиничког тока болести</a:t>
            </a:r>
          </a:p>
          <a:p>
            <a:r>
              <a:rPr lang="x-none" dirty="0" smtClean="0">
                <a:latin typeface="Palatino Linotype" pitchFamily="18" charset="0"/>
              </a:rPr>
              <a:t>У ликвору се јављају олигоклоналне траке</a:t>
            </a:r>
          </a:p>
          <a:p>
            <a:r>
              <a:rPr lang="x-none" dirty="0" smtClean="0">
                <a:latin typeface="Palatino Linotype" pitchFamily="18" charset="0"/>
              </a:rPr>
              <a:t>Терапија плазмаферезом или интравенским имуноглобулинима је веома успешна</a:t>
            </a:r>
            <a:endParaRPr lang="en-US" dirty="0">
              <a:latin typeface="Palatino Linotype" pitchFamily="18" charset="0"/>
            </a:endParaRPr>
          </a:p>
        </p:txBody>
      </p:sp>
      <p:pic>
        <p:nvPicPr>
          <p:cNvPr id="34818" name="Picture 2"/>
          <p:cNvPicPr>
            <a:picLocks noChangeAspect="1" noChangeArrowheads="1"/>
          </p:cNvPicPr>
          <p:nvPr/>
        </p:nvPicPr>
        <p:blipFill>
          <a:blip r:embed="rId2" cstate="print"/>
          <a:srcRect/>
          <a:stretch>
            <a:fillRect/>
          </a:stretch>
        </p:blipFill>
        <p:spPr bwMode="auto">
          <a:xfrm>
            <a:off x="5060590" y="1440160"/>
            <a:ext cx="3975906"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err="1" smtClean="0">
                <a:latin typeface="Palatino Linotype" pitchFamily="18" charset="0"/>
              </a:rPr>
              <a:t>Guillain-Barré</a:t>
            </a:r>
            <a:r>
              <a:rPr lang="en-US" dirty="0" smtClean="0">
                <a:latin typeface="Palatino Linotype" pitchFamily="18" charset="0"/>
              </a:rPr>
              <a:t> </a:t>
            </a:r>
            <a:r>
              <a:rPr lang="x-none" dirty="0" smtClean="0">
                <a:latin typeface="Palatino Linotype" pitchFamily="18" charset="0"/>
              </a:rPr>
              <a:t>синдром</a:t>
            </a:r>
            <a:endParaRPr lang="en-US" dirty="0"/>
          </a:p>
        </p:txBody>
      </p:sp>
      <p:sp>
        <p:nvSpPr>
          <p:cNvPr id="3" name="Content Placeholder 2"/>
          <p:cNvSpPr>
            <a:spLocks noGrp="1"/>
          </p:cNvSpPr>
          <p:nvPr>
            <p:ph idx="1"/>
          </p:nvPr>
        </p:nvSpPr>
        <p:spPr>
          <a:xfrm>
            <a:off x="251520" y="1628800"/>
            <a:ext cx="8435280" cy="4525963"/>
          </a:xfrm>
        </p:spPr>
        <p:txBody>
          <a:bodyPr>
            <a:normAutofit fontScale="92500" lnSpcReduction="20000"/>
          </a:bodyPr>
          <a:lstStyle/>
          <a:p>
            <a:pPr indent="0">
              <a:buNone/>
            </a:pPr>
            <a:r>
              <a:rPr lang="x-none" dirty="0" smtClean="0">
                <a:latin typeface="Palatino Linotype" pitchFamily="18" charset="0"/>
              </a:rPr>
              <a:t>Често се јавља после инфекције бактеријом </a:t>
            </a:r>
            <a:r>
              <a:rPr lang="en-US" i="1" dirty="0" smtClean="0">
                <a:latin typeface="Palatino Linotype" pitchFamily="18" charset="0"/>
              </a:rPr>
              <a:t>Campylobacter </a:t>
            </a:r>
            <a:r>
              <a:rPr lang="en-US" i="1" dirty="0" err="1" smtClean="0">
                <a:latin typeface="Palatino Linotype" pitchFamily="18" charset="0"/>
              </a:rPr>
              <a:t>jejuni</a:t>
            </a:r>
            <a:r>
              <a:rPr lang="x-none" dirty="0" smtClean="0">
                <a:latin typeface="Palatino Linotype" pitchFamily="18" charset="0"/>
              </a:rPr>
              <a:t>, 10% случајева се јавља после хируршких интервенција</a:t>
            </a:r>
          </a:p>
          <a:p>
            <a:pPr indent="0">
              <a:buNone/>
            </a:pPr>
            <a:r>
              <a:rPr lang="x-none" dirty="0" smtClean="0">
                <a:latin typeface="Palatino Linotype" pitchFamily="18" charset="0"/>
              </a:rPr>
              <a:t>За патогенезу болести је кључна продукција аутоантитела на ганглиозиде периферног нервног ткива. </a:t>
            </a:r>
          </a:p>
          <a:p>
            <a:pPr indent="0">
              <a:buNone/>
            </a:pPr>
            <a:r>
              <a:rPr lang="x-none" dirty="0" smtClean="0">
                <a:latin typeface="Palatino Linotype" pitchFamily="18" charset="0"/>
              </a:rPr>
              <a:t>У ликвору се повећава ниво протеина, нарочито IgG који су углавном олигоклонални</a:t>
            </a:r>
          </a:p>
          <a:p>
            <a:pPr indent="0">
              <a:buNone/>
            </a:pPr>
            <a:r>
              <a:rPr lang="x-none" dirty="0" smtClean="0">
                <a:latin typeface="Palatino Linotype" pitchFamily="18" charset="0"/>
              </a:rPr>
              <a:t>Антитела на ганглиозид GM1b се налазе у око 70% оболелих</a:t>
            </a:r>
          </a:p>
          <a:p>
            <a:pPr indent="0"/>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latin typeface="Palatino Linotype" pitchFamily="18" charset="0"/>
              </a:rPr>
              <a:t>Хронична инфламаторна периферна неуропатија CIPN</a:t>
            </a:r>
            <a:endParaRPr lang="en-US" dirty="0">
              <a:latin typeface="Palatino Linotype" pitchFamily="18" charset="0"/>
            </a:endParaRPr>
          </a:p>
        </p:txBody>
      </p:sp>
      <p:sp>
        <p:nvSpPr>
          <p:cNvPr id="3" name="Content Placeholder 2"/>
          <p:cNvSpPr>
            <a:spLocks noGrp="1"/>
          </p:cNvSpPr>
          <p:nvPr>
            <p:ph idx="1"/>
          </p:nvPr>
        </p:nvSpPr>
        <p:spPr>
          <a:xfrm>
            <a:off x="457200" y="1855365"/>
            <a:ext cx="8229600" cy="4525963"/>
          </a:xfrm>
        </p:spPr>
        <p:txBody>
          <a:bodyPr>
            <a:noAutofit/>
          </a:bodyPr>
          <a:lstStyle/>
          <a:p>
            <a:r>
              <a:rPr lang="x-none" sz="2800" dirty="0" smtClean="0">
                <a:latin typeface="Palatino Linotype" pitchFamily="18" charset="0"/>
              </a:rPr>
              <a:t>Периферне неуропатије које се разликују од </a:t>
            </a:r>
            <a:r>
              <a:rPr lang="en-US" sz="2800" i="1" dirty="0" err="1" smtClean="0">
                <a:latin typeface="Palatino Linotype" pitchFamily="18" charset="0"/>
              </a:rPr>
              <a:t>Guillain-Barré</a:t>
            </a:r>
            <a:r>
              <a:rPr lang="en-US" sz="2800" dirty="0" smtClean="0">
                <a:latin typeface="Palatino Linotype" pitchFamily="18" charset="0"/>
              </a:rPr>
              <a:t> </a:t>
            </a:r>
            <a:r>
              <a:rPr lang="x-none" sz="2800" dirty="0" smtClean="0">
                <a:latin typeface="Palatino Linotype" pitchFamily="18" charset="0"/>
              </a:rPr>
              <a:t>синдрома по клиничком току који може да буде са релапсима и ремисијама или прогресиван</a:t>
            </a:r>
          </a:p>
          <a:p>
            <a:r>
              <a:rPr lang="x-none" sz="2800" dirty="0" smtClean="0">
                <a:latin typeface="Palatino Linotype" pitchFamily="18" charset="0"/>
              </a:rPr>
              <a:t>Етиологија је непозната</a:t>
            </a:r>
          </a:p>
          <a:p>
            <a:r>
              <a:rPr lang="x-none" sz="2800" dirty="0" smtClean="0">
                <a:latin typeface="Palatino Linotype" pitchFamily="18" charset="0"/>
              </a:rPr>
              <a:t>Неки од оболелих имају антитела на ганглиозиде</a:t>
            </a:r>
          </a:p>
          <a:p>
            <a:r>
              <a:rPr lang="x-none" sz="2800" dirty="0" smtClean="0">
                <a:latin typeface="Palatino Linotype" pitchFamily="18" charset="0"/>
              </a:rPr>
              <a:t>Лечење плазмаферезом, интравенским имуноглобулинима и преднизолоном само у неким случајевима даје позитивне ефекте </a:t>
            </a:r>
            <a:endParaRPr lang="en-US" sz="2800" dirty="0">
              <a:latin typeface="Palatino Linotype"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latin typeface="Palatino Linotype" pitchFamily="18" charset="0"/>
              </a:rPr>
              <a:t>Мултифокална моторна неуропатија</a:t>
            </a:r>
            <a:endParaRPr lang="en-US" dirty="0">
              <a:latin typeface="Palatino Linotype" pitchFamily="18" charset="0"/>
            </a:endParaRPr>
          </a:p>
        </p:txBody>
      </p:sp>
      <p:sp>
        <p:nvSpPr>
          <p:cNvPr id="3" name="Content Placeholder 2"/>
          <p:cNvSpPr>
            <a:spLocks noGrp="1"/>
          </p:cNvSpPr>
          <p:nvPr>
            <p:ph idx="1"/>
          </p:nvPr>
        </p:nvSpPr>
        <p:spPr/>
        <p:txBody>
          <a:bodyPr/>
          <a:lstStyle/>
          <a:p>
            <a:endParaRPr lang="x-none" dirty="0" smtClean="0">
              <a:latin typeface="Palatino Linotype" pitchFamily="18" charset="0"/>
            </a:endParaRPr>
          </a:p>
          <a:p>
            <a:r>
              <a:rPr lang="x-none" dirty="0" smtClean="0">
                <a:latin typeface="Palatino Linotype" pitchFamily="18" charset="0"/>
              </a:rPr>
              <a:t>Јављају се само моторни испади</a:t>
            </a:r>
          </a:p>
          <a:p>
            <a:r>
              <a:rPr lang="x-none" dirty="0" smtClean="0">
                <a:latin typeface="Palatino Linotype" pitchFamily="18" charset="0"/>
              </a:rPr>
              <a:t>Аутоантитела на ганглиозид GM1</a:t>
            </a:r>
          </a:p>
          <a:p>
            <a:r>
              <a:rPr lang="x-none" dirty="0" smtClean="0">
                <a:latin typeface="Palatino Linotype" pitchFamily="18" charset="0"/>
              </a:rPr>
              <a:t>Стање се погоршава након примене стероида</a:t>
            </a:r>
          </a:p>
          <a:p>
            <a:r>
              <a:rPr lang="x-none" dirty="0" smtClean="0">
                <a:latin typeface="Palatino Linotype" pitchFamily="18" charset="0"/>
              </a:rPr>
              <a:t>Терапија IVIG уклања симптоме и знаке болести</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r>
              <a:rPr lang="x-none" dirty="0" smtClean="0">
                <a:latin typeface="Palatino Linotype" pitchFamily="18" charset="0"/>
              </a:rPr>
              <a:t>Мултипла склероза (МС)</a:t>
            </a:r>
            <a:endParaRPr lang="en-US" dirty="0"/>
          </a:p>
        </p:txBody>
      </p:sp>
      <p:sp>
        <p:nvSpPr>
          <p:cNvPr id="3" name="Content Placeholder 2"/>
          <p:cNvSpPr>
            <a:spLocks noGrp="1"/>
          </p:cNvSpPr>
          <p:nvPr>
            <p:ph idx="1"/>
          </p:nvPr>
        </p:nvSpPr>
        <p:spPr>
          <a:xfrm>
            <a:off x="457200" y="1412776"/>
            <a:ext cx="8229600" cy="4713387"/>
          </a:xfrm>
        </p:spPr>
        <p:txBody>
          <a:bodyPr>
            <a:normAutofit/>
          </a:bodyPr>
          <a:lstStyle/>
          <a:p>
            <a:endParaRPr lang="x-none" dirty="0" smtClean="0">
              <a:latin typeface="Palatino Linotype" pitchFamily="18" charset="0"/>
            </a:endParaRPr>
          </a:p>
          <a:p>
            <a:r>
              <a:rPr lang="en-US" dirty="0" smtClean="0">
                <a:latin typeface="Palatino Linotype" pitchFamily="18" charset="0"/>
              </a:rPr>
              <a:t>M</a:t>
            </a:r>
            <a:r>
              <a:rPr lang="x-none" dirty="0" smtClean="0">
                <a:latin typeface="Palatino Linotype" pitchFamily="18" charset="0"/>
              </a:rPr>
              <a:t>С</a:t>
            </a:r>
            <a:r>
              <a:rPr lang="en-US" dirty="0" smtClean="0">
                <a:latin typeface="Palatino Linotype" pitchFamily="18" charset="0"/>
              </a:rPr>
              <a:t> </a:t>
            </a:r>
            <a:r>
              <a:rPr lang="x-none" dirty="0" smtClean="0">
                <a:latin typeface="Palatino Linotype" pitchFamily="18" charset="0"/>
              </a:rPr>
              <a:t>је аутоимунска болест ЦНС-а посредована Т лимфоцитима.</a:t>
            </a:r>
          </a:p>
          <a:p>
            <a:r>
              <a:rPr lang="x-none" dirty="0" smtClean="0">
                <a:latin typeface="Palatino Linotype" pitchFamily="18" charset="0"/>
              </a:rPr>
              <a:t>Јавља се обично између 20. и 40. године живота, чешће код жена.</a:t>
            </a:r>
          </a:p>
          <a:p>
            <a:r>
              <a:rPr lang="x-none" dirty="0" smtClean="0">
                <a:latin typeface="Palatino Linotype" pitchFamily="18" charset="0"/>
              </a:rPr>
              <a:t>Манифестује се сензорним, моторним, аутономним и неурокогнитивним поремећајима. </a:t>
            </a:r>
          </a:p>
          <a:p>
            <a:endParaRPr lang="x-none" dirty="0" smtClean="0">
              <a:latin typeface="Palatino Linotype"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Миастенија гравис</a:t>
            </a:r>
            <a:endParaRPr lang="en-US" dirty="0">
              <a:latin typeface="Palatino Linotype" pitchFamily="18" charset="0"/>
            </a:endParaRPr>
          </a:p>
        </p:txBody>
      </p:sp>
      <p:sp>
        <p:nvSpPr>
          <p:cNvPr id="3" name="Content Placeholder 2"/>
          <p:cNvSpPr>
            <a:spLocks noGrp="1"/>
          </p:cNvSpPr>
          <p:nvPr>
            <p:ph idx="1"/>
          </p:nvPr>
        </p:nvSpPr>
        <p:spPr/>
        <p:txBody>
          <a:bodyPr>
            <a:normAutofit fontScale="85000" lnSpcReduction="10000"/>
          </a:bodyPr>
          <a:lstStyle/>
          <a:p>
            <a:r>
              <a:rPr lang="x-none" dirty="0" smtClean="0">
                <a:latin typeface="Palatino Linotype" pitchFamily="18" charset="0"/>
              </a:rPr>
              <a:t>Неуромускуларна аутоимунска болест коју карактерише флуктуирајућа слабост мишића</a:t>
            </a:r>
          </a:p>
          <a:p>
            <a:r>
              <a:rPr lang="x-none" dirty="0" smtClean="0">
                <a:latin typeface="Palatino Linotype" pitchFamily="18" charset="0"/>
              </a:rPr>
              <a:t>Основни поремећај је смањење броја ацетилхолинских (</a:t>
            </a:r>
            <a:r>
              <a:rPr lang="en-US" dirty="0" smtClean="0">
                <a:latin typeface="Palatino Linotype" pitchFamily="18" charset="0"/>
              </a:rPr>
              <a:t>Ach</a:t>
            </a:r>
            <a:r>
              <a:rPr lang="x-none" dirty="0" smtClean="0">
                <a:latin typeface="Palatino Linotype" pitchFamily="18" charset="0"/>
              </a:rPr>
              <a:t>) рецептора на постсинаптичкој мембрани у неуромускуларним синапсама због постојања аутоантитела специфичних за ове рецепторе. Продукција и ослобађање ацетилхолина нису поремећени.</a:t>
            </a:r>
          </a:p>
          <a:p>
            <a:r>
              <a:rPr lang="x-none" dirty="0" smtClean="0">
                <a:latin typeface="Palatino Linotype" pitchFamily="18" charset="0"/>
              </a:rPr>
              <a:t>Нема преноса импулса у неуромускуларној синапси</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latin typeface="Palatino Linotype" pitchFamily="18" charset="0"/>
              </a:rPr>
              <a:t>Миастенија гравис (аутоантитела)</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827584" y="1512143"/>
            <a:ext cx="7848600" cy="5229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Патогенеза </a:t>
            </a:r>
            <a:endParaRPr lang="en-US" dirty="0">
              <a:latin typeface="Palatino Linotype" pitchFamily="18" charset="0"/>
            </a:endParaRPr>
          </a:p>
        </p:txBody>
      </p:sp>
      <p:sp>
        <p:nvSpPr>
          <p:cNvPr id="3" name="Content Placeholder 2"/>
          <p:cNvSpPr>
            <a:spLocks noGrp="1"/>
          </p:cNvSpPr>
          <p:nvPr>
            <p:ph idx="1"/>
          </p:nvPr>
        </p:nvSpPr>
        <p:spPr/>
        <p:txBody>
          <a:bodyPr>
            <a:normAutofit/>
          </a:bodyPr>
          <a:lstStyle/>
          <a:p>
            <a:r>
              <a:rPr lang="x-none" dirty="0" smtClean="0">
                <a:latin typeface="Palatino Linotype" pitchFamily="18" charset="0"/>
              </a:rPr>
              <a:t>Неуромускуларни поремећаји у МГ настају због аутоимунског одговора посредованог специфичним анти</a:t>
            </a:r>
            <a:r>
              <a:rPr lang="en-US" dirty="0" smtClean="0">
                <a:latin typeface="Palatino Linotype" pitchFamily="18" charset="0"/>
              </a:rPr>
              <a:t>-Ach</a:t>
            </a:r>
            <a:r>
              <a:rPr lang="x-none" dirty="0" smtClean="0">
                <a:latin typeface="Palatino Linotype" pitchFamily="18" charset="0"/>
              </a:rPr>
              <a:t> рецептор антителима која смањују број ацетилхолинских рецептора </a:t>
            </a:r>
          </a:p>
          <a:p>
            <a:endParaRPr lang="x-none" dirty="0" smtClean="0">
              <a:latin typeface="Palatino Linotype" pitchFamily="18" charset="0"/>
            </a:endParaRPr>
          </a:p>
          <a:p>
            <a:pPr lvl="2">
              <a:buFont typeface="Wingdings" pitchFamily="2" charset="2"/>
              <a:buChar char="§"/>
            </a:pPr>
            <a:r>
              <a:rPr lang="x-none" dirty="0" smtClean="0">
                <a:latin typeface="Palatino Linotype" pitchFamily="18" charset="0"/>
              </a:rPr>
              <a:t>Комплемент посредованом лизом</a:t>
            </a:r>
          </a:p>
          <a:p>
            <a:pPr lvl="2">
              <a:buFont typeface="Wingdings" pitchFamily="2" charset="2"/>
              <a:buChar char="§"/>
            </a:pPr>
            <a:r>
              <a:rPr lang="x-none" dirty="0" smtClean="0">
                <a:latin typeface="Palatino Linotype" pitchFamily="18" charset="0"/>
              </a:rPr>
              <a:t>Интеранлизацијом</a:t>
            </a:r>
          </a:p>
          <a:p>
            <a:pPr lvl="2">
              <a:buFont typeface="Wingdings" pitchFamily="2" charset="2"/>
              <a:buChar char="§"/>
            </a:pPr>
            <a:r>
              <a:rPr lang="x-none" dirty="0" smtClean="0">
                <a:latin typeface="Palatino Linotype" pitchFamily="18" charset="0"/>
              </a:rPr>
              <a:t>Могуће и неутерализацијом</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x-none" dirty="0" smtClean="0">
                <a:latin typeface="Palatino Linotype" pitchFamily="18" charset="0"/>
              </a:rPr>
              <a:t> Налази који указују да је МГ аутоимунска болест</a:t>
            </a:r>
            <a:endParaRPr lang="en-US" dirty="0">
              <a:latin typeface="Palatino Linotype" pitchFamily="18" charset="0"/>
            </a:endParaRPr>
          </a:p>
        </p:txBody>
      </p:sp>
      <p:sp>
        <p:nvSpPr>
          <p:cNvPr id="3" name="Content Placeholder 2"/>
          <p:cNvSpPr>
            <a:spLocks noGrp="1"/>
          </p:cNvSpPr>
          <p:nvPr>
            <p:ph idx="1"/>
          </p:nvPr>
        </p:nvSpPr>
        <p:spPr/>
        <p:txBody>
          <a:bodyPr>
            <a:normAutofit/>
          </a:bodyPr>
          <a:lstStyle/>
          <a:p>
            <a:endParaRPr lang="x-none" sz="2800" dirty="0" smtClean="0">
              <a:latin typeface="Palatino Linotype" pitchFamily="18" charset="0"/>
            </a:endParaRPr>
          </a:p>
          <a:p>
            <a:r>
              <a:rPr lang="x-none" sz="2800" dirty="0" smtClean="0">
                <a:latin typeface="Palatino Linotype" pitchFamily="18" charset="0"/>
              </a:rPr>
              <a:t>Јака удруженост са другим аутоимунским болестима</a:t>
            </a:r>
          </a:p>
          <a:p>
            <a:r>
              <a:rPr lang="x-none" sz="2800" dirty="0" smtClean="0">
                <a:latin typeface="Palatino Linotype" pitchFamily="18" charset="0"/>
              </a:rPr>
              <a:t>Већа инциденца аутоминских болести међу блиским рођацима</a:t>
            </a:r>
          </a:p>
          <a:p>
            <a:r>
              <a:rPr lang="x-none" sz="2800" dirty="0" smtClean="0">
                <a:latin typeface="Palatino Linotype" pitchFamily="18" charset="0"/>
              </a:rPr>
              <a:t>Абнормалности тимуса, укључујући формирање В фоликула </a:t>
            </a:r>
          </a:p>
          <a:p>
            <a:r>
              <a:rPr lang="x-none" sz="2800" dirty="0" smtClean="0">
                <a:latin typeface="Palatino Linotype" pitchFamily="18" charset="0"/>
              </a:rPr>
              <a:t>Поја транзиторне МГ у 10% новорођенчади чије мајке болују од мијастеније гравис</a:t>
            </a:r>
            <a:endParaRPr lang="en-US" sz="2800" dirty="0">
              <a:latin typeface="Palatino Linotype"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9341"/>
            <a:ext cx="8229600" cy="4525963"/>
          </a:xfrm>
        </p:spPr>
        <p:txBody>
          <a:bodyPr>
            <a:normAutofit fontScale="92500" lnSpcReduction="10000"/>
          </a:bodyPr>
          <a:lstStyle/>
          <a:p>
            <a:r>
              <a:rPr lang="x-none" dirty="0" smtClean="0">
                <a:latin typeface="Palatino Linotype" pitchFamily="18" charset="0"/>
              </a:rPr>
              <a:t>Слабост мишића се погоршава после физичке активности а одмором се скоро враћа на нормали</a:t>
            </a:r>
          </a:p>
          <a:p>
            <a:r>
              <a:rPr lang="x-none" dirty="0" smtClean="0">
                <a:latin typeface="Palatino Linotype" pitchFamily="18" charset="0"/>
              </a:rPr>
              <a:t>Ток МГ је варијабилан ремисије су ретко комплетне или сталне</a:t>
            </a:r>
          </a:p>
          <a:p>
            <a:r>
              <a:rPr lang="x-none" dirty="0" smtClean="0">
                <a:latin typeface="Palatino Linotype" pitchFamily="18" charset="0"/>
              </a:rPr>
              <a:t>Инфекције могу да погоршају слабост и могу да изазову тзв кризу</a:t>
            </a:r>
            <a:endParaRPr lang="en-US" dirty="0" smtClean="0">
              <a:latin typeface="Palatino Linotype" pitchFamily="18" charset="0"/>
            </a:endParaRPr>
          </a:p>
          <a:p>
            <a:r>
              <a:rPr lang="en-US" dirty="0" smtClean="0">
                <a:latin typeface="Palatino Linotype" pitchFamily="18" charset="0"/>
              </a:rPr>
              <a:t> </a:t>
            </a:r>
            <a:r>
              <a:rPr lang="x-none" dirty="0" smtClean="0">
                <a:latin typeface="Palatino Linotype" pitchFamily="18" charset="0"/>
              </a:rPr>
              <a:t>Криза слабост мишића који учествују у респирацији и гутању што захтева интубацију</a:t>
            </a:r>
            <a:endParaRPr lang="en-US" dirty="0" smtClean="0">
              <a:latin typeface="Palatino Linotype" pitchFamily="18" charset="0"/>
            </a:endParaRPr>
          </a:p>
          <a:p>
            <a:endParaRPr lang="en-US" dirty="0" smtClean="0">
              <a:latin typeface="Palatino Linotype" pitchFamily="18" charset="0"/>
            </a:endParaRPr>
          </a:p>
          <a:p>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x-none" dirty="0" smtClean="0">
                <a:latin typeface="Palatino Linotype" pitchFamily="18" charset="0"/>
              </a:rPr>
              <a:t>Етиологија МГ није позната </a:t>
            </a:r>
          </a:p>
          <a:p>
            <a:pPr lvl="1">
              <a:buFont typeface="Wingdings" pitchFamily="2" charset="2"/>
              <a:buChar char="§"/>
            </a:pPr>
            <a:r>
              <a:rPr lang="x-none" dirty="0" smtClean="0">
                <a:latin typeface="Palatino Linotype" pitchFamily="18" charset="0"/>
              </a:rPr>
              <a:t>Могући узрочник може да буде инфективни агенс </a:t>
            </a:r>
          </a:p>
          <a:p>
            <a:pPr lvl="1">
              <a:buFont typeface="Wingdings" pitchFamily="2" charset="2"/>
              <a:buChar char="§"/>
            </a:pPr>
            <a:r>
              <a:rPr lang="x-none" dirty="0" smtClean="0">
                <a:latin typeface="Palatino Linotype" pitchFamily="18" charset="0"/>
              </a:rPr>
              <a:t>Важна је генетска предиспозиција, болест је удружена са одређеним HLA алелима (HLA –В8 и HLA –DR3)</a:t>
            </a:r>
          </a:p>
          <a:p>
            <a:pPr lvl="1">
              <a:buFont typeface="Wingdings" pitchFamily="2" charset="2"/>
              <a:buChar char="§"/>
            </a:pPr>
            <a:r>
              <a:rPr lang="x-none" dirty="0" smtClean="0">
                <a:latin typeface="Palatino Linotype" pitchFamily="18" charset="0"/>
              </a:rPr>
              <a:t>МГ може да се јави после терапије пенициламином</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Имунодијагностика МГ</a:t>
            </a:r>
            <a:endParaRPr lang="en-US" dirty="0">
              <a:latin typeface="Palatino Linotype" pitchFamily="18" charset="0"/>
            </a:endParaRPr>
          </a:p>
        </p:txBody>
      </p:sp>
      <p:sp>
        <p:nvSpPr>
          <p:cNvPr id="3" name="Content Placeholder 2"/>
          <p:cNvSpPr>
            <a:spLocks noGrp="1"/>
          </p:cNvSpPr>
          <p:nvPr>
            <p:ph idx="1"/>
          </p:nvPr>
        </p:nvSpPr>
        <p:spPr/>
        <p:txBody>
          <a:bodyPr>
            <a:normAutofit/>
          </a:bodyPr>
          <a:lstStyle/>
          <a:p>
            <a:endParaRPr lang="x-none" sz="2800" dirty="0" smtClean="0">
              <a:latin typeface="Palatino Linotype" pitchFamily="18" charset="0"/>
            </a:endParaRPr>
          </a:p>
          <a:p>
            <a:r>
              <a:rPr lang="x-none" sz="2800" dirty="0" smtClean="0">
                <a:latin typeface="Palatino Linotype" pitchFamily="18" charset="0"/>
              </a:rPr>
              <a:t>Анти </a:t>
            </a:r>
            <a:r>
              <a:rPr lang="en-US" sz="2800" dirty="0" err="1" smtClean="0">
                <a:latin typeface="Palatino Linotype" pitchFamily="18" charset="0"/>
              </a:rPr>
              <a:t>ACh</a:t>
            </a:r>
            <a:r>
              <a:rPr lang="en-US" sz="2800" dirty="0" smtClean="0">
                <a:latin typeface="Palatino Linotype" pitchFamily="18" charset="0"/>
              </a:rPr>
              <a:t> </a:t>
            </a:r>
            <a:r>
              <a:rPr lang="x-none" sz="2800" dirty="0" smtClean="0">
                <a:latin typeface="Palatino Linotype" pitchFamily="18" charset="0"/>
              </a:rPr>
              <a:t>рецептор антитела се детектују у </a:t>
            </a:r>
            <a:r>
              <a:rPr lang="en-US" sz="2800" dirty="0" smtClean="0">
                <a:latin typeface="Palatino Linotype" pitchFamily="18" charset="0"/>
              </a:rPr>
              <a:t>80%</a:t>
            </a:r>
            <a:r>
              <a:rPr lang="x-none" sz="2800" dirty="0" smtClean="0">
                <a:latin typeface="Palatino Linotype" pitchFamily="18" charset="0"/>
              </a:rPr>
              <a:t> оболелих од мијастеније гравис</a:t>
            </a:r>
          </a:p>
          <a:p>
            <a:r>
              <a:rPr lang="x-none" sz="2800" dirty="0" smtClean="0">
                <a:latin typeface="Palatino Linotype" pitchFamily="18" charset="0"/>
              </a:rPr>
              <a:t>Анти </a:t>
            </a:r>
            <a:r>
              <a:rPr lang="en-US" sz="2800" dirty="0" err="1" smtClean="0">
                <a:latin typeface="Palatino Linotype" pitchFamily="18" charset="0"/>
              </a:rPr>
              <a:t>ACh</a:t>
            </a:r>
            <a:r>
              <a:rPr lang="en-US" sz="2800" dirty="0" smtClean="0">
                <a:latin typeface="Palatino Linotype" pitchFamily="18" charset="0"/>
              </a:rPr>
              <a:t> </a:t>
            </a:r>
            <a:r>
              <a:rPr lang="x-none" sz="2800" dirty="0" smtClean="0">
                <a:latin typeface="Palatino Linotype" pitchFamily="18" charset="0"/>
              </a:rPr>
              <a:t>рецептор антитела класе IgG пролазе кроз плаценту али само 10% деце има неонаталну МГ јер се антитела неутралишу антиидиотипским IgМ антителима која се продукују у феталном периоду.</a:t>
            </a:r>
          </a:p>
          <a:p>
            <a:endParaRPr lang="en-US" sz="2800" dirty="0" smtClean="0">
              <a:latin typeface="Palatino Linotype" pitchFamily="18" charset="0"/>
            </a:endParaRPr>
          </a:p>
          <a:p>
            <a:endParaRPr lang="en-US" sz="2800" dirty="0">
              <a:latin typeface="Palatino Linotype"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Имунотерапија МГ</a:t>
            </a:r>
            <a:endParaRPr lang="en-US" dirty="0">
              <a:latin typeface="Palatino Linotype" pitchFamily="18" charset="0"/>
            </a:endParaRPr>
          </a:p>
        </p:txBody>
      </p:sp>
      <p:sp>
        <p:nvSpPr>
          <p:cNvPr id="4" name="Rectangle 3"/>
          <p:cNvSpPr>
            <a:spLocks noGrp="1" noChangeArrowheads="1"/>
          </p:cNvSpPr>
          <p:nvPr>
            <p:ph idx="1"/>
          </p:nvPr>
        </p:nvSpPr>
        <p:spPr/>
        <p:txBody>
          <a:bodyPr/>
          <a:lstStyle/>
          <a:p>
            <a:r>
              <a:rPr lang="x-none" dirty="0" smtClean="0">
                <a:latin typeface="Palatino Linotype" pitchFamily="18" charset="0"/>
              </a:rPr>
              <a:t>Антихолинестеразни лекови</a:t>
            </a:r>
            <a:endParaRPr lang="en-US" dirty="0">
              <a:latin typeface="Palatino Linotype" pitchFamily="18" charset="0"/>
            </a:endParaRPr>
          </a:p>
          <a:p>
            <a:pPr lvl="1"/>
            <a:r>
              <a:rPr lang="x-none" dirty="0" smtClean="0">
                <a:latin typeface="Palatino Linotype" pitchFamily="18" charset="0"/>
              </a:rPr>
              <a:t>пиридостигмин</a:t>
            </a:r>
            <a:endParaRPr lang="en-US" dirty="0">
              <a:latin typeface="Palatino Linotype" pitchFamily="18" charset="0"/>
            </a:endParaRPr>
          </a:p>
          <a:p>
            <a:r>
              <a:rPr lang="x-none" dirty="0" smtClean="0">
                <a:latin typeface="Palatino Linotype" pitchFamily="18" charset="0"/>
              </a:rPr>
              <a:t>Имуносупресиви </a:t>
            </a:r>
            <a:endParaRPr lang="en-US" dirty="0">
              <a:latin typeface="Palatino Linotype" pitchFamily="18" charset="0"/>
            </a:endParaRPr>
          </a:p>
          <a:p>
            <a:pPr lvl="1"/>
            <a:r>
              <a:rPr lang="x-none" dirty="0" smtClean="0">
                <a:latin typeface="Palatino Linotype" pitchFamily="18" charset="0"/>
              </a:rPr>
              <a:t>кортикостероиди, азатиоприн</a:t>
            </a:r>
            <a:endParaRPr lang="en-US" dirty="0">
              <a:latin typeface="Palatino Linotype" pitchFamily="18" charset="0"/>
            </a:endParaRPr>
          </a:p>
          <a:p>
            <a:r>
              <a:rPr lang="x-none" dirty="0" smtClean="0">
                <a:latin typeface="Palatino Linotype" pitchFamily="18" charset="0"/>
              </a:rPr>
              <a:t>Тимектомија </a:t>
            </a:r>
            <a:endParaRPr lang="en-US" dirty="0">
              <a:latin typeface="Palatino Linotype" pitchFamily="18" charset="0"/>
            </a:endParaRPr>
          </a:p>
          <a:p>
            <a:r>
              <a:rPr lang="x-none" dirty="0" smtClean="0">
                <a:latin typeface="Palatino Linotype" pitchFamily="18" charset="0"/>
              </a:rPr>
              <a:t>Плазмафереза </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i="1" dirty="0" smtClean="0">
                <a:latin typeface="Palatino Linotype" pitchFamily="18" charset="0"/>
              </a:rPr>
              <a:t>Lambert Eaton</a:t>
            </a:r>
            <a:r>
              <a:rPr lang="x-none" dirty="0" smtClean="0">
                <a:latin typeface="Palatino Linotype" pitchFamily="18" charset="0"/>
              </a:rPr>
              <a:t>-ов синдром</a:t>
            </a:r>
            <a:endParaRPr lang="en-US" dirty="0">
              <a:latin typeface="Palatino Linotype" pitchFamily="18" charset="0"/>
            </a:endParaRPr>
          </a:p>
        </p:txBody>
      </p:sp>
      <p:sp>
        <p:nvSpPr>
          <p:cNvPr id="3" name="Content Placeholder 2"/>
          <p:cNvSpPr>
            <a:spLocks noGrp="1"/>
          </p:cNvSpPr>
          <p:nvPr>
            <p:ph sz="half" idx="1"/>
          </p:nvPr>
        </p:nvSpPr>
        <p:spPr>
          <a:xfrm>
            <a:off x="0" y="1600201"/>
            <a:ext cx="4495800" cy="4277072"/>
          </a:xfrm>
        </p:spPr>
        <p:txBody>
          <a:bodyPr>
            <a:normAutofit fontScale="92500" lnSpcReduction="20000"/>
          </a:bodyPr>
          <a:lstStyle/>
          <a:p>
            <a:r>
              <a:rPr lang="x-none" dirty="0" smtClean="0">
                <a:latin typeface="Palatino Linotype" pitchFamily="18" charset="0"/>
              </a:rPr>
              <a:t>Пресинаптички поремећај неуромускуларне синапсе који узрокује слабост мишића сличну као у МГ</a:t>
            </a:r>
          </a:p>
          <a:p>
            <a:r>
              <a:rPr lang="x-none" dirty="0" smtClean="0">
                <a:latin typeface="Palatino Linotype" pitchFamily="18" charset="0"/>
              </a:rPr>
              <a:t>Углавном су захваћени проксимални мишићи доњих екстремитета, а птоза и диплопија се јављају у око 70% оболелих</a:t>
            </a:r>
            <a:endParaRPr lang="en-US" dirty="0" smtClean="0">
              <a:latin typeface="Palatino Linotype" pitchFamily="18" charset="0"/>
            </a:endParaRPr>
          </a:p>
          <a:p>
            <a:endParaRPr lang="en-US" dirty="0">
              <a:latin typeface="Palatino Linotype" pitchFamily="18" charset="0"/>
            </a:endParaRPr>
          </a:p>
        </p:txBody>
      </p:sp>
      <p:pic>
        <p:nvPicPr>
          <p:cNvPr id="5" name="Content Placeholder 3"/>
          <p:cNvPicPr>
            <a:picLocks noGrp="1" noChangeAspect="1" noChangeArrowheads="1"/>
          </p:cNvPicPr>
          <p:nvPr>
            <p:ph sz="half" idx="2"/>
          </p:nvPr>
        </p:nvPicPr>
        <p:blipFill>
          <a:blip r:embed="rId2" cstate="print"/>
          <a:srcRect/>
          <a:stretch>
            <a:fillRect/>
          </a:stretch>
        </p:blipFill>
        <p:spPr>
          <a:xfrm>
            <a:off x="4648200" y="1628800"/>
            <a:ext cx="4038600" cy="4165347"/>
          </a:xfrm>
        </p:spPr>
      </p:pic>
      <p:sp>
        <p:nvSpPr>
          <p:cNvPr id="6" name="Rectangle 5"/>
          <p:cNvSpPr/>
          <p:nvPr/>
        </p:nvSpPr>
        <p:spPr>
          <a:xfrm>
            <a:off x="611560" y="6023029"/>
            <a:ext cx="8064896" cy="646331"/>
          </a:xfrm>
          <a:prstGeom prst="rect">
            <a:avLst/>
          </a:prstGeom>
        </p:spPr>
        <p:txBody>
          <a:bodyPr wrap="square">
            <a:spAutoFit/>
          </a:bodyPr>
          <a:lstStyle/>
          <a:p>
            <a:r>
              <a:rPr lang="x-none" b="1" dirty="0" smtClean="0">
                <a:latin typeface="Palatino Linotype" pitchFamily="18" charset="0"/>
              </a:rPr>
              <a:t>Аутоантитело је специфично за калцијумске канале на крајевима моторних неурона па је поремећено ослобађање ацетилхолина</a:t>
            </a:r>
            <a:endParaRPr lang="en-US" b="1" dirty="0">
              <a:latin typeface="Palatino Linotype"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i="1" dirty="0" smtClean="0">
                <a:latin typeface="Palatino Linotype" pitchFamily="18" charset="0"/>
              </a:rPr>
              <a:t>Lambert Eaton</a:t>
            </a:r>
            <a:r>
              <a:rPr lang="x-none" dirty="0" smtClean="0">
                <a:latin typeface="Palatino Linotype" pitchFamily="18" charset="0"/>
              </a:rPr>
              <a:t>-ов синдром</a:t>
            </a:r>
            <a:endParaRPr lang="en-US" dirty="0"/>
          </a:p>
        </p:txBody>
      </p:sp>
      <p:sp>
        <p:nvSpPr>
          <p:cNvPr id="5" name="Content Placeholder 4"/>
          <p:cNvSpPr>
            <a:spLocks noGrp="1"/>
          </p:cNvSpPr>
          <p:nvPr>
            <p:ph idx="1"/>
          </p:nvPr>
        </p:nvSpPr>
        <p:spPr/>
        <p:txBody>
          <a:bodyPr/>
          <a:lstStyle/>
          <a:p>
            <a:endParaRPr lang="x-none" dirty="0" smtClean="0"/>
          </a:p>
          <a:p>
            <a:endParaRPr lang="x-none" dirty="0" smtClean="0"/>
          </a:p>
          <a:p>
            <a:endParaRPr lang="x-none" dirty="0" smtClean="0"/>
          </a:p>
          <a:p>
            <a:endParaRPr lang="x-none" dirty="0" smtClean="0"/>
          </a:p>
          <a:p>
            <a:endParaRPr lang="x-none" dirty="0" smtClean="0"/>
          </a:p>
          <a:p>
            <a:r>
              <a:rPr lang="x-none" dirty="0" smtClean="0">
                <a:latin typeface="Palatino Linotype" pitchFamily="18" charset="0"/>
              </a:rPr>
              <a:t>Терапија подразумева примену имуносупресива и плазмаферезу</a:t>
            </a:r>
            <a:endParaRPr lang="en-US" dirty="0">
              <a:latin typeface="Palatino Linotype" pitchFamily="18" charset="0"/>
            </a:endParaRPr>
          </a:p>
        </p:txBody>
      </p:sp>
      <p:sp>
        <p:nvSpPr>
          <p:cNvPr id="6" name="Rectangle 3"/>
          <p:cNvSpPr txBox="1">
            <a:spLocks noChangeArrowheads="1"/>
          </p:cNvSpPr>
          <p:nvPr/>
        </p:nvSpPr>
        <p:spPr>
          <a:xfrm>
            <a:off x="467544" y="1556792"/>
            <a:ext cx="7772400" cy="3168352"/>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x-none" sz="3200" b="0" i="0" u="none" strike="noStrike" kern="1200" cap="none" spc="0" normalizeH="0" baseline="0" noProof="0" dirty="0" smtClean="0">
                <a:ln>
                  <a:noFill/>
                </a:ln>
                <a:solidFill>
                  <a:schemeClr val="tx1"/>
                </a:solidFill>
                <a:effectLst/>
                <a:uLnTx/>
                <a:uFillTx/>
                <a:latin typeface="Palatino Linotype" pitchFamily="18" charset="0"/>
              </a:rPr>
              <a:t>Већина пацијената са овим синдромом</a:t>
            </a:r>
            <a:r>
              <a:rPr kumimoji="0" lang="x-none" sz="3200" b="0" i="0" u="none" strike="noStrike" kern="1200" cap="none" spc="0" normalizeH="0" noProof="0" dirty="0" smtClean="0">
                <a:ln>
                  <a:noFill/>
                </a:ln>
                <a:solidFill>
                  <a:schemeClr val="tx1"/>
                </a:solidFill>
                <a:effectLst/>
                <a:uLnTx/>
                <a:uFillTx/>
                <a:latin typeface="Palatino Linotype" pitchFamily="18" charset="0"/>
              </a:rPr>
              <a:t> има удружено малигно обољење најчешће микроцелуларни карцином плућа</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x-none" sz="3200" b="0" i="0" u="none" strike="noStrike" kern="1200" cap="none" spc="0" normalizeH="0" baseline="0" noProof="0" dirty="0" smtClean="0">
                <a:ln>
                  <a:noFill/>
                </a:ln>
                <a:solidFill>
                  <a:schemeClr val="tx1"/>
                </a:solidFill>
                <a:effectLst/>
                <a:uLnTx/>
                <a:uFillTx/>
                <a:latin typeface="Palatino Linotype" pitchFamily="18" charset="0"/>
              </a:rPr>
              <a:t>Дијагноза </a:t>
            </a:r>
            <a:r>
              <a:rPr kumimoji="0" lang="en-US" sz="3200" b="0" i="0" u="none" strike="noStrike" kern="1200" cap="none" spc="0" normalizeH="0" baseline="0" noProof="0" dirty="0" smtClean="0">
                <a:ln>
                  <a:noFill/>
                </a:ln>
                <a:solidFill>
                  <a:schemeClr val="tx1"/>
                </a:solidFill>
                <a:effectLst/>
                <a:uLnTx/>
                <a:uFillTx/>
                <a:latin typeface="Palatino Linotype" pitchFamily="18" charset="0"/>
              </a:rPr>
              <a:t>Lambert-Eaton </a:t>
            </a:r>
            <a:r>
              <a:rPr kumimoji="0" lang="x-none" sz="3200" b="0" i="0" u="none" strike="noStrike" kern="1200" cap="none" spc="0" normalizeH="0" baseline="0" noProof="0" dirty="0" smtClean="0">
                <a:ln>
                  <a:noFill/>
                </a:ln>
                <a:solidFill>
                  <a:schemeClr val="tx1"/>
                </a:solidFill>
                <a:effectLst/>
                <a:uLnTx/>
                <a:uFillTx/>
                <a:latin typeface="Palatino Linotype" pitchFamily="18" charset="0"/>
              </a:rPr>
              <a:t>синдрома може</a:t>
            </a:r>
            <a:r>
              <a:rPr kumimoji="0" lang="x-none" sz="3200" b="0" i="0" u="none" strike="noStrike" kern="1200" cap="none" spc="0" normalizeH="0" noProof="0" dirty="0" smtClean="0">
                <a:ln>
                  <a:noFill/>
                </a:ln>
                <a:solidFill>
                  <a:schemeClr val="tx1"/>
                </a:solidFill>
                <a:effectLst/>
                <a:uLnTx/>
                <a:uFillTx/>
                <a:latin typeface="Palatino Linotype" pitchFamily="18" charset="0"/>
              </a:rPr>
              <a:t> да се јави много раније пре него што тумор може да се детектује</a:t>
            </a:r>
            <a:endParaRPr kumimoji="0" lang="en-US" sz="3200" b="0" i="0" u="none" strike="noStrike" kern="1200" cap="none" spc="0" normalizeH="0" baseline="0" noProof="0" dirty="0" smtClean="0">
              <a:ln>
                <a:noFill/>
              </a:ln>
              <a:solidFill>
                <a:schemeClr val="tx1"/>
              </a:solidFill>
              <a:effectLst/>
              <a:uLnTx/>
              <a:uFillTx/>
              <a:latin typeface="Palatino Linotype"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Palatino Linotype"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Palatino Linotype" pitchFamily="18" charset="0"/>
              </a:rPr>
              <a:t>Мултипла склероза (МС)</a:t>
            </a:r>
            <a:endParaRPr lang="en-US" dirty="0"/>
          </a:p>
        </p:txBody>
      </p:sp>
      <p:sp>
        <p:nvSpPr>
          <p:cNvPr id="3" name="Content Placeholder 2"/>
          <p:cNvSpPr>
            <a:spLocks noGrp="1"/>
          </p:cNvSpPr>
          <p:nvPr>
            <p:ph idx="1"/>
          </p:nvPr>
        </p:nvSpPr>
        <p:spPr>
          <a:xfrm>
            <a:off x="179512" y="1600200"/>
            <a:ext cx="8784976" cy="4525963"/>
          </a:xfrm>
        </p:spPr>
        <p:txBody>
          <a:bodyPr>
            <a:normAutofit fontScale="77500" lnSpcReduction="20000"/>
          </a:bodyPr>
          <a:lstStyle/>
          <a:p>
            <a:pPr>
              <a:buNone/>
            </a:pPr>
            <a:r>
              <a:rPr lang="x-none" dirty="0" smtClean="0">
                <a:latin typeface="Palatino Linotype" pitchFamily="18" charset="0"/>
              </a:rPr>
              <a:t>Јавља се у 4 клиничка облика:</a:t>
            </a:r>
          </a:p>
          <a:p>
            <a:pPr lvl="1"/>
            <a:r>
              <a:rPr lang="x-none" dirty="0" smtClean="0">
                <a:latin typeface="Palatino Linotype" pitchFamily="18" charset="0"/>
              </a:rPr>
              <a:t>са релапсима и ремисијама (РР),</a:t>
            </a:r>
          </a:p>
          <a:p>
            <a:pPr lvl="1"/>
            <a:r>
              <a:rPr lang="x-none" dirty="0" smtClean="0">
                <a:latin typeface="Palatino Linotype" pitchFamily="18" charset="0"/>
              </a:rPr>
              <a:t>секундарно прoгрeсивни (СП),</a:t>
            </a:r>
          </a:p>
          <a:p>
            <a:pPr lvl="1"/>
            <a:r>
              <a:rPr lang="x-none" dirty="0" smtClean="0">
                <a:latin typeface="Palatino Linotype" pitchFamily="18" charset="0"/>
              </a:rPr>
              <a:t>примарно прогресивни (ПП),</a:t>
            </a:r>
          </a:p>
          <a:p>
            <a:pPr lvl="1"/>
            <a:r>
              <a:rPr lang="x-none" dirty="0" smtClean="0">
                <a:latin typeface="Palatino Linotype" pitchFamily="18" charset="0"/>
              </a:rPr>
              <a:t>прогресивни са релапсима (ПР).</a:t>
            </a:r>
          </a:p>
          <a:p>
            <a:endParaRPr lang="x-none" dirty="0" smtClean="0">
              <a:latin typeface="Palatino Linotype" pitchFamily="18" charset="0"/>
            </a:endParaRPr>
          </a:p>
          <a:p>
            <a:pPr>
              <a:buNone/>
            </a:pPr>
            <a:r>
              <a:rPr lang="x-none" dirty="0" smtClean="0">
                <a:latin typeface="Palatino Linotype" pitchFamily="18" charset="0"/>
              </a:rPr>
              <a:t>РР и СП су најчешћи облици болести (јављају се у приближно 80%-85% оболелих ), а СП облик се углавном надовезује на РР облик болест.</a:t>
            </a:r>
          </a:p>
          <a:p>
            <a:pPr>
              <a:buNone/>
            </a:pPr>
            <a:endParaRPr lang="x-none" dirty="0" smtClean="0">
              <a:latin typeface="Palatino Linotype" pitchFamily="18" charset="0"/>
            </a:endParaRPr>
          </a:p>
          <a:p>
            <a:pPr algn="r">
              <a:buNone/>
            </a:pPr>
            <a:r>
              <a:rPr lang="x-none" dirty="0" smtClean="0">
                <a:latin typeface="Palatino Linotype" pitchFamily="18" charset="0"/>
              </a:rPr>
              <a:t>    Релапс се карактерише постепеним почетком фокалног неуролошког испада који се спонтано током времена делимично повлачи</a:t>
            </a:r>
            <a:endParaRPr lang="en-US" dirty="0" smtClean="0">
              <a:latin typeface="Palatino Linotype" pitchFamily="18" charset="0"/>
            </a:endParaRPr>
          </a:p>
          <a:p>
            <a:pPr>
              <a:buNone/>
            </a:pPr>
            <a:endParaRPr lang="x-none" dirty="0" smtClean="0">
              <a:latin typeface="Palatino Linotype" pitchFamily="18" charset="0"/>
            </a:endParaRPr>
          </a:p>
          <a:p>
            <a:pPr>
              <a:buNone/>
            </a:pPr>
            <a:endParaRPr lang="x-none" dirty="0" smtClean="0">
              <a:latin typeface="Palatino Linotype" pitchFamily="18" charset="0"/>
            </a:endParaRPr>
          </a:p>
          <a:p>
            <a:pPr>
              <a:buNone/>
            </a:pPr>
            <a:endParaRPr lang="x-none" dirty="0" smtClean="0">
              <a:latin typeface="Palatino Linotype"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066130"/>
          </a:xfrm>
        </p:spPr>
        <p:txBody>
          <a:bodyPr>
            <a:normAutofit/>
          </a:bodyPr>
          <a:lstStyle/>
          <a:p>
            <a:r>
              <a:rPr lang="x-none" dirty="0" smtClean="0">
                <a:latin typeface="Palatino Linotype" pitchFamily="18" charset="0"/>
              </a:rPr>
              <a:t>Етиологија МС </a:t>
            </a:r>
          </a:p>
        </p:txBody>
      </p:sp>
      <p:sp>
        <p:nvSpPr>
          <p:cNvPr id="3" name="Content Placeholder 2"/>
          <p:cNvSpPr>
            <a:spLocks noGrp="1"/>
          </p:cNvSpPr>
          <p:nvPr>
            <p:ph idx="1"/>
          </p:nvPr>
        </p:nvSpPr>
        <p:spPr>
          <a:xfrm>
            <a:off x="457200" y="1412776"/>
            <a:ext cx="8229600" cy="4968552"/>
          </a:xfrm>
        </p:spPr>
        <p:txBody>
          <a:bodyPr>
            <a:normAutofit lnSpcReduction="10000"/>
          </a:bodyPr>
          <a:lstStyle/>
          <a:p>
            <a:pPr lvl="1" algn="ctr">
              <a:buNone/>
            </a:pPr>
            <a:r>
              <a:rPr lang="x-none" dirty="0" smtClean="0">
                <a:latin typeface="Palatino Linotype" pitchFamily="18" charset="0"/>
              </a:rPr>
              <a:t>је непозната (мултифакторска)</a:t>
            </a:r>
          </a:p>
          <a:p>
            <a:pPr lvl="1" algn="r">
              <a:buNone/>
            </a:pPr>
            <a:endParaRPr lang="x-none" dirty="0" smtClean="0">
              <a:latin typeface="Palatino Linotype" pitchFamily="18" charset="0"/>
            </a:endParaRPr>
          </a:p>
          <a:p>
            <a:pPr lvl="1" algn="r">
              <a:buNone/>
            </a:pPr>
            <a:r>
              <a:rPr lang="x-none" dirty="0" smtClean="0">
                <a:latin typeface="Palatino Linotype" pitchFamily="18" charset="0"/>
              </a:rPr>
              <a:t>МС изазивају </a:t>
            </a:r>
          </a:p>
          <a:p>
            <a:pPr lvl="1" algn="r">
              <a:buNone/>
            </a:pPr>
            <a:r>
              <a:rPr lang="x-none" dirty="0" smtClean="0">
                <a:latin typeface="Palatino Linotype" pitchFamily="18" charset="0"/>
              </a:rPr>
              <a:t>аутореактивни Т лимфоцити који се активирају на периферији, улазе у ЦНС и индукују инфламацију и оштећење ткива</a:t>
            </a:r>
          </a:p>
          <a:p>
            <a:pPr lvl="1" algn="r">
              <a:buNone/>
            </a:pPr>
            <a:endParaRPr lang="x-none" dirty="0" smtClean="0">
              <a:latin typeface="Palatino Linotype" pitchFamily="18" charset="0"/>
            </a:endParaRPr>
          </a:p>
          <a:p>
            <a:pPr lvl="1" algn="r">
              <a:buNone/>
            </a:pPr>
            <a:r>
              <a:rPr lang="x-none" dirty="0" smtClean="0">
                <a:latin typeface="Palatino Linotype" pitchFamily="18" charset="0"/>
              </a:rPr>
              <a:t>...развија се у генетски предиспонираних особа</a:t>
            </a:r>
          </a:p>
          <a:p>
            <a:pPr lvl="1" algn="r">
              <a:buNone/>
            </a:pPr>
            <a:endParaRPr lang="x-none" dirty="0" smtClean="0">
              <a:latin typeface="Palatino Linotype" pitchFamily="18" charset="0"/>
            </a:endParaRPr>
          </a:p>
          <a:p>
            <a:pPr lvl="1" algn="r">
              <a:buNone/>
            </a:pPr>
            <a:r>
              <a:rPr lang="x-none" dirty="0" smtClean="0">
                <a:latin typeface="Palatino Linotype" pitchFamily="18" charset="0"/>
              </a:rPr>
              <a:t>...изложених фактору околине</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x-none" sz="3800" dirty="0" smtClean="0">
                <a:latin typeface="Palatino Linotype" pitchFamily="18" charset="0"/>
              </a:rPr>
              <a:t>Докази да су имунски механизми важни за патогенезу МС</a:t>
            </a:r>
            <a:endParaRPr lang="en-US" sz="3800"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pPr indent="-457200">
              <a:buFont typeface="Wingdings" pitchFamily="2" charset="2"/>
              <a:buChar char="§"/>
            </a:pPr>
            <a:endParaRPr lang="x-none" dirty="0" smtClean="0">
              <a:latin typeface="Palatino Linotype" pitchFamily="18" charset="0"/>
            </a:endParaRPr>
          </a:p>
          <a:p>
            <a:pPr indent="-457200">
              <a:buFont typeface="Wingdings" pitchFamily="2" charset="2"/>
              <a:buChar char="§"/>
            </a:pPr>
            <a:r>
              <a:rPr lang="x-none" dirty="0" smtClean="0">
                <a:latin typeface="Palatino Linotype" pitchFamily="18" charset="0"/>
              </a:rPr>
              <a:t>целуларни састав инфилтрата ЦНС-а и цереброспиналне течности </a:t>
            </a:r>
          </a:p>
          <a:p>
            <a:pPr indent="-457200">
              <a:buFont typeface="Wingdings" pitchFamily="2" charset="2"/>
              <a:buChar char="§"/>
            </a:pPr>
            <a:r>
              <a:rPr lang="x-none" dirty="0" smtClean="0">
                <a:latin typeface="Palatino Linotype" pitchFamily="18" charset="0"/>
              </a:rPr>
              <a:t>резултати добијени испитивањем експерименталног аутоимунског енцефаломијелитиса (ЕАЕ)</a:t>
            </a:r>
            <a:r>
              <a:rPr lang="en-US" dirty="0" smtClean="0">
                <a:latin typeface="Palatino Linotype" pitchFamily="18" charset="0"/>
              </a:rPr>
              <a:t> </a:t>
            </a:r>
            <a:endParaRPr lang="x-none" dirty="0" smtClean="0">
              <a:latin typeface="Palatino Linotype" pitchFamily="18" charset="0"/>
            </a:endParaRPr>
          </a:p>
          <a:p>
            <a:pPr indent="-457200">
              <a:buFont typeface="Wingdings" pitchFamily="2" charset="2"/>
              <a:buChar char="§"/>
            </a:pPr>
            <a:r>
              <a:rPr lang="x-none" dirty="0" smtClean="0">
                <a:latin typeface="Palatino Linotype" pitchFamily="18" charset="0"/>
              </a:rPr>
              <a:t>код оболелих постоји поремећај функције Т лимфоцита и продукције цитокина</a:t>
            </a:r>
            <a:r>
              <a:rPr lang="en-US" dirty="0" smtClean="0">
                <a:latin typeface="Palatino Linotype" pitchFamily="18" charset="0"/>
              </a:rPr>
              <a:t>.</a:t>
            </a:r>
          </a:p>
          <a:p>
            <a:pPr indent="-457200">
              <a:buFont typeface="Wingdings" pitchFamily="2" charset="2"/>
              <a:buChar char="§"/>
            </a:pPr>
            <a:r>
              <a:rPr lang="x-none" dirty="0" smtClean="0">
                <a:latin typeface="Palatino Linotype" pitchFamily="18" charset="0"/>
              </a:rPr>
              <a:t>којава олигоклоналних IgG трака у ликвору</a:t>
            </a:r>
          </a:p>
          <a:p>
            <a:pPr indent="-457200">
              <a:buFont typeface="Wingdings" pitchFamily="2" charset="2"/>
              <a:buChar char="§"/>
            </a:pPr>
            <a:r>
              <a:rPr lang="x-none" dirty="0" smtClean="0">
                <a:latin typeface="Palatino Linotype" pitchFamily="18" charset="0"/>
              </a:rPr>
              <a:t>позитиван одговор на имуносупресивну терапију</a:t>
            </a:r>
          </a:p>
          <a:p>
            <a:pPr indent="-457200">
              <a:buNone/>
            </a:pPr>
            <a:endParaRPr lang="x-none" dirty="0" smtClean="0">
              <a:latin typeface="Palatino Linotype"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78098"/>
          </a:xfrm>
        </p:spPr>
        <p:txBody>
          <a:bodyPr/>
          <a:lstStyle/>
          <a:p>
            <a:r>
              <a:rPr lang="x-none" b="1" dirty="0" smtClean="0">
                <a:latin typeface="Palatino Linotype" pitchFamily="18" charset="0"/>
              </a:rPr>
              <a:t>ЕАЕ</a:t>
            </a:r>
            <a:endParaRPr lang="en-US" b="1" dirty="0">
              <a:latin typeface="Palatino Linotype" pitchFamily="18" charset="0"/>
            </a:endParaRPr>
          </a:p>
        </p:txBody>
      </p:sp>
      <p:pic>
        <p:nvPicPr>
          <p:cNvPr id="4" name="Picture 2" descr="figure 14-13 part 2 of 2"/>
          <p:cNvPicPr>
            <a:picLocks noGrp="1" noChangeAspect="1" noChangeArrowheads="1"/>
          </p:cNvPicPr>
          <p:nvPr>
            <p:ph idx="1"/>
          </p:nvPr>
        </p:nvPicPr>
        <p:blipFill>
          <a:blip r:embed="rId2" cstate="print"/>
          <a:srcRect/>
          <a:stretch>
            <a:fillRect/>
          </a:stretch>
        </p:blipFill>
        <p:spPr bwMode="auto">
          <a:xfrm>
            <a:off x="467544" y="836712"/>
            <a:ext cx="8229600" cy="4050139"/>
          </a:xfrm>
          <a:prstGeom prst="rect">
            <a:avLst/>
          </a:prstGeom>
          <a:noFill/>
          <a:ln w="9525">
            <a:noFill/>
            <a:miter lim="800000"/>
            <a:headEnd/>
            <a:tailEnd/>
          </a:ln>
          <a:effectLst/>
        </p:spPr>
      </p:pic>
      <p:sp>
        <p:nvSpPr>
          <p:cNvPr id="5" name="Rectangle 4"/>
          <p:cNvSpPr/>
          <p:nvPr/>
        </p:nvSpPr>
        <p:spPr>
          <a:xfrm>
            <a:off x="251520" y="4869160"/>
            <a:ext cx="8568952" cy="2031325"/>
          </a:xfrm>
          <a:prstGeom prst="rect">
            <a:avLst/>
          </a:prstGeom>
        </p:spPr>
        <p:txBody>
          <a:bodyPr wrap="square">
            <a:spAutoFit/>
          </a:bodyPr>
          <a:lstStyle/>
          <a:p>
            <a:pPr indent="-457200">
              <a:buFont typeface="Wingdings" pitchFamily="2" charset="2"/>
              <a:buChar char="§"/>
            </a:pPr>
            <a:r>
              <a:rPr lang="x-none" dirty="0" smtClean="0">
                <a:latin typeface="Palatino Linotype" pitchFamily="18" charset="0"/>
              </a:rPr>
              <a:t>имунизација експерименталних животиња компонентама мијелина у комплетном Фројндовом адјувансу изазива болест посредовану CD4</a:t>
            </a:r>
            <a:r>
              <a:rPr lang="x-none" baseline="30000" dirty="0" smtClean="0">
                <a:latin typeface="Palatino Linotype" pitchFamily="18" charset="0"/>
              </a:rPr>
              <a:t>+</a:t>
            </a:r>
            <a:r>
              <a:rPr lang="x-none" dirty="0" smtClean="0">
                <a:latin typeface="Palatino Linotype" pitchFamily="18" charset="0"/>
              </a:rPr>
              <a:t> лимфоцитима која је слична мултиплој склерози </a:t>
            </a:r>
          </a:p>
          <a:p>
            <a:pPr indent="-457200">
              <a:buFont typeface="Wingdings" pitchFamily="2" charset="2"/>
              <a:buChar char="§"/>
            </a:pPr>
            <a:r>
              <a:rPr lang="x-none" dirty="0" smtClean="0">
                <a:latin typeface="Palatino Linotype" pitchFamily="18" charset="0"/>
              </a:rPr>
              <a:t>иста болест се у осетљивих наивних животиња развија и након пасивног трансфера енцефалитогених </a:t>
            </a:r>
            <a:r>
              <a:rPr lang="en-US" dirty="0" smtClean="0">
                <a:latin typeface="Palatino Linotype" pitchFamily="18" charset="0"/>
              </a:rPr>
              <a:t>CD4</a:t>
            </a:r>
            <a:r>
              <a:rPr lang="en-US" baseline="30000" dirty="0" smtClean="0">
                <a:latin typeface="Palatino Linotype" pitchFamily="18" charset="0"/>
              </a:rPr>
              <a:t>+</a:t>
            </a:r>
            <a:r>
              <a:rPr lang="en-US" dirty="0" smtClean="0">
                <a:latin typeface="Palatino Linotype" pitchFamily="18" charset="0"/>
              </a:rPr>
              <a:t> T </a:t>
            </a:r>
            <a:r>
              <a:rPr lang="x-none" dirty="0" smtClean="0">
                <a:latin typeface="Palatino Linotype" pitchFamily="18" charset="0"/>
              </a:rPr>
              <a:t>ћелија</a:t>
            </a:r>
            <a:r>
              <a:rPr lang="en-US" dirty="0" smtClean="0">
                <a:latin typeface="Palatino Linotype" pitchFamily="18" charset="0"/>
              </a:rPr>
              <a:t> </a:t>
            </a:r>
            <a:endParaRPr lang="x-none" dirty="0" smtClean="0">
              <a:latin typeface="Palatino Linotype" pitchFamily="18" charset="0"/>
            </a:endParaRPr>
          </a:p>
          <a:p>
            <a:pPr indent="-457200">
              <a:buFont typeface="Wingdings" pitchFamily="2" charset="2"/>
              <a:buChar char="§"/>
            </a:pPr>
            <a:r>
              <a:rPr lang="x-none" dirty="0" smtClean="0">
                <a:latin typeface="Palatino Linotype" pitchFamily="18" charset="0"/>
              </a:rPr>
              <a:t>не може да се пренесе антителима и само у одређеним случајевима трансфер </a:t>
            </a:r>
            <a:r>
              <a:rPr lang="en-US" dirty="0" smtClean="0">
                <a:latin typeface="Palatino Linotype" pitchFamily="18" charset="0"/>
              </a:rPr>
              <a:t>CD8</a:t>
            </a:r>
            <a:r>
              <a:rPr lang="en-US" baseline="30000" dirty="0" smtClean="0">
                <a:latin typeface="Palatino Linotype" pitchFamily="18" charset="0"/>
              </a:rPr>
              <a:t>+</a:t>
            </a:r>
            <a:r>
              <a:rPr lang="en-US" dirty="0" smtClean="0">
                <a:latin typeface="Palatino Linotype" pitchFamily="18" charset="0"/>
              </a:rPr>
              <a:t> T </a:t>
            </a:r>
            <a:r>
              <a:rPr lang="x-none" dirty="0" smtClean="0">
                <a:latin typeface="Palatino Linotype" pitchFamily="18" charset="0"/>
              </a:rPr>
              <a:t>ћелија може да изазове болест</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b="1" dirty="0" smtClean="0">
                <a:latin typeface="Palatino Linotype" pitchFamily="18" charset="0"/>
              </a:rPr>
              <a:t/>
            </a:r>
            <a:br>
              <a:rPr lang="x-none" b="1" dirty="0" smtClean="0">
                <a:latin typeface="Palatino Linotype" pitchFamily="18" charset="0"/>
              </a:rPr>
            </a:br>
            <a:r>
              <a:rPr lang="x-none" b="1" dirty="0" smtClean="0">
                <a:latin typeface="Palatino Linotype" pitchFamily="18" charset="0"/>
              </a:rPr>
              <a:t>Етиологија МС: имуногенетска основа</a:t>
            </a:r>
            <a:r>
              <a:rPr lang="en-US" dirty="0" smtClean="0">
                <a:latin typeface="Palatino Linotype" pitchFamily="18" charset="0"/>
              </a:rPr>
              <a:t/>
            </a:r>
            <a:br>
              <a:rPr lang="en-US" dirty="0" smtClean="0">
                <a:latin typeface="Palatino Linotype" pitchFamily="18" charset="0"/>
              </a:rPr>
            </a:br>
            <a:endParaRPr lang="en-US" dirty="0">
              <a:latin typeface="Palatino Linotype" pitchFamily="18" charset="0"/>
            </a:endParaRPr>
          </a:p>
        </p:txBody>
      </p:sp>
      <p:sp>
        <p:nvSpPr>
          <p:cNvPr id="3" name="Content Placeholder 2"/>
          <p:cNvSpPr>
            <a:spLocks noGrp="1"/>
          </p:cNvSpPr>
          <p:nvPr>
            <p:ph idx="1"/>
          </p:nvPr>
        </p:nvSpPr>
        <p:spPr/>
        <p:txBody>
          <a:bodyPr>
            <a:normAutofit fontScale="92500" lnSpcReduction="10000"/>
          </a:bodyPr>
          <a:lstStyle/>
          <a:p>
            <a:r>
              <a:rPr lang="x-none" dirty="0" smtClean="0">
                <a:latin typeface="Palatino Linotype" pitchFamily="18" charset="0"/>
              </a:rPr>
              <a:t>Популационе, породичне и студије близанаца су показале да је ризик за обољевање већи уколико у породици има оболелих</a:t>
            </a:r>
          </a:p>
          <a:p>
            <a:r>
              <a:rPr lang="x-none" dirty="0" smtClean="0">
                <a:latin typeface="Palatino Linotype" pitchFamily="18" charset="0"/>
              </a:rPr>
              <a:t>Повећан ризик за развој МС је повезан са  HLA-DR2, HLA-DR15 и HLA-DR4 алелом</a:t>
            </a:r>
          </a:p>
          <a:p>
            <a:r>
              <a:rPr lang="x-none" dirty="0" smtClean="0">
                <a:latin typeface="Palatino Linotype" pitchFamily="18" charset="0"/>
              </a:rPr>
              <a:t>Удруженост </a:t>
            </a:r>
            <a:r>
              <a:rPr lang="en-US" dirty="0" smtClean="0">
                <a:latin typeface="Palatino Linotype" pitchFamily="18" charset="0"/>
              </a:rPr>
              <a:t>HLA</a:t>
            </a:r>
            <a:r>
              <a:rPr lang="x-none" dirty="0" smtClean="0">
                <a:latin typeface="Palatino Linotype" pitchFamily="18" charset="0"/>
              </a:rPr>
              <a:t> </a:t>
            </a:r>
            <a:r>
              <a:rPr lang="en-US" dirty="0" smtClean="0">
                <a:latin typeface="Palatino Linotype" pitchFamily="18" charset="0"/>
              </a:rPr>
              <a:t>I</a:t>
            </a:r>
            <a:r>
              <a:rPr lang="x-none" dirty="0" smtClean="0">
                <a:latin typeface="Palatino Linotype" pitchFamily="18" charset="0"/>
              </a:rPr>
              <a:t> класе са појавом мултипле склерозе је показана за </a:t>
            </a:r>
            <a:r>
              <a:rPr lang="en-US" dirty="0" smtClean="0">
                <a:latin typeface="Palatino Linotype" pitchFamily="18" charset="0"/>
              </a:rPr>
              <a:t>HLA-A3 </a:t>
            </a:r>
            <a:r>
              <a:rPr lang="x-none" dirty="0" smtClean="0">
                <a:latin typeface="Palatino Linotype" pitchFamily="18" charset="0"/>
              </a:rPr>
              <a:t>и</a:t>
            </a:r>
            <a:r>
              <a:rPr lang="en-US" dirty="0" smtClean="0">
                <a:latin typeface="Palatino Linotype" pitchFamily="18" charset="0"/>
              </a:rPr>
              <a:t> –B7</a:t>
            </a:r>
            <a:r>
              <a:rPr lang="x-none" dirty="0" smtClean="0">
                <a:latin typeface="Palatino Linotype" pitchFamily="18" charset="0"/>
              </a:rPr>
              <a:t> алел</a:t>
            </a:r>
            <a:r>
              <a:rPr lang="en-US" dirty="0" smtClean="0">
                <a:latin typeface="Palatino Linotype" pitchFamily="18" charset="0"/>
              </a:rPr>
              <a:t>, </a:t>
            </a:r>
            <a:r>
              <a:rPr lang="x-none" dirty="0" smtClean="0">
                <a:latin typeface="Palatino Linotype" pitchFamily="18" charset="0"/>
              </a:rPr>
              <a:t>а за </a:t>
            </a:r>
            <a:r>
              <a:rPr lang="en-US" dirty="0" smtClean="0">
                <a:latin typeface="Palatino Linotype" pitchFamily="18" charset="0"/>
              </a:rPr>
              <a:t>HLA</a:t>
            </a:r>
            <a:r>
              <a:rPr lang="x-none" dirty="0" smtClean="0">
                <a:latin typeface="Palatino Linotype" pitchFamily="18" charset="0"/>
              </a:rPr>
              <a:t>-</a:t>
            </a:r>
            <a:r>
              <a:rPr lang="en-US" dirty="0" smtClean="0">
                <a:latin typeface="Palatino Linotype" pitchFamily="18" charset="0"/>
              </a:rPr>
              <a:t>A201</a:t>
            </a:r>
            <a:r>
              <a:rPr lang="x-none" dirty="0" smtClean="0">
                <a:latin typeface="Palatino Linotype" pitchFamily="18" charset="0"/>
              </a:rPr>
              <a:t> је показано да има протективну улогу </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b="1" dirty="0" smtClean="0">
                <a:latin typeface="Palatino Linotype" pitchFamily="18" charset="0"/>
              </a:rPr>
              <a:t>Етиологија МС: имуногенетска основа nonHLA гени</a:t>
            </a:r>
            <a:endParaRPr lang="en-US" dirty="0"/>
          </a:p>
        </p:txBody>
      </p:sp>
      <p:sp>
        <p:nvSpPr>
          <p:cNvPr id="3" name="Content Placeholder 2"/>
          <p:cNvSpPr>
            <a:spLocks noGrp="1"/>
          </p:cNvSpPr>
          <p:nvPr>
            <p:ph idx="1"/>
          </p:nvPr>
        </p:nvSpPr>
        <p:spPr>
          <a:xfrm>
            <a:off x="0" y="2071389"/>
            <a:ext cx="9144000" cy="4525963"/>
          </a:xfrm>
        </p:spPr>
        <p:txBody>
          <a:bodyPr>
            <a:normAutofit fontScale="92500" lnSpcReduction="20000"/>
          </a:bodyPr>
          <a:lstStyle/>
          <a:p>
            <a:r>
              <a:rPr lang="x-none" dirty="0" smtClean="0">
                <a:latin typeface="Palatino Linotype" pitchFamily="18" charset="0"/>
              </a:rPr>
              <a:t>Гени који се удружено са </a:t>
            </a:r>
            <a:r>
              <a:rPr lang="en-US" dirty="0" smtClean="0">
                <a:latin typeface="Palatino Linotype" pitchFamily="18" charset="0"/>
              </a:rPr>
              <a:t>DR15 </a:t>
            </a:r>
            <a:r>
              <a:rPr lang="x-none" dirty="0" smtClean="0">
                <a:latin typeface="Palatino Linotype" pitchFamily="18" charset="0"/>
              </a:rPr>
              <a:t>хаплотипом јављају код оболелих од мултипле склерозе су гени за </a:t>
            </a:r>
            <a:r>
              <a:rPr lang="en-US" dirty="0" smtClean="0">
                <a:latin typeface="Palatino Linotype" pitchFamily="18" charset="0"/>
              </a:rPr>
              <a:t>TGF-</a:t>
            </a:r>
            <a:r>
              <a:rPr lang="en-US" i="1" dirty="0" smtClean="0">
                <a:latin typeface="Palatino Linotype" pitchFamily="18" charset="0"/>
              </a:rPr>
              <a:t>β</a:t>
            </a:r>
            <a:r>
              <a:rPr lang="en-US" dirty="0" smtClean="0">
                <a:latin typeface="Palatino Linotype" pitchFamily="18" charset="0"/>
              </a:rPr>
              <a:t>, CTLA-4</a:t>
            </a:r>
            <a:r>
              <a:rPr lang="x-none" dirty="0" smtClean="0">
                <a:latin typeface="Palatino Linotype" pitchFamily="18" charset="0"/>
              </a:rPr>
              <a:t>, </a:t>
            </a:r>
            <a:r>
              <a:rPr lang="en-US" dirty="0" smtClean="0">
                <a:latin typeface="Palatino Linotype" pitchFamily="18" charset="0"/>
              </a:rPr>
              <a:t>TNF </a:t>
            </a:r>
            <a:r>
              <a:rPr lang="x-none" dirty="0" smtClean="0">
                <a:latin typeface="Palatino Linotype" pitchFamily="18" charset="0"/>
              </a:rPr>
              <a:t>фамилију цитокина</a:t>
            </a:r>
            <a:r>
              <a:rPr lang="en-US" dirty="0" smtClean="0">
                <a:latin typeface="Palatino Linotype" pitchFamily="18" charset="0"/>
              </a:rPr>
              <a:t>, IL-1 </a:t>
            </a:r>
            <a:r>
              <a:rPr lang="x-none" dirty="0" smtClean="0">
                <a:latin typeface="Palatino Linotype" pitchFamily="18" charset="0"/>
              </a:rPr>
              <a:t>рецептор антагонисту и рецептор за естроген</a:t>
            </a:r>
            <a:r>
              <a:rPr lang="en-US" dirty="0" smtClean="0">
                <a:latin typeface="Palatino Linotype" pitchFamily="18" charset="0"/>
              </a:rPr>
              <a:t>.</a:t>
            </a:r>
            <a:endParaRPr lang="x-none" dirty="0" smtClean="0">
              <a:latin typeface="Palatino Linotype" pitchFamily="18" charset="0"/>
            </a:endParaRPr>
          </a:p>
          <a:p>
            <a:endParaRPr lang="x-none" dirty="0" smtClean="0">
              <a:latin typeface="Palatino Linotype" pitchFamily="18" charset="0"/>
            </a:endParaRPr>
          </a:p>
          <a:p>
            <a:r>
              <a:rPr lang="ru-RU" dirty="0" smtClean="0">
                <a:latin typeface="Palatino Linotype" pitchFamily="18" charset="0"/>
              </a:rPr>
              <a:t>Полиморфизам гена за CCR2, IL-10Rα и Fas-L може да има протективан утицај; </a:t>
            </a:r>
          </a:p>
          <a:p>
            <a:pPr>
              <a:buNone/>
            </a:pPr>
            <a:r>
              <a:rPr lang="ru-RU" dirty="0" smtClean="0">
                <a:latin typeface="Palatino Linotype" pitchFamily="18" charset="0"/>
              </a:rPr>
              <a:t>а полиморфизам гена за CCR5, IL-10, IL-4 Rα, IL-2 Rβ, IFN-γ, витамина D и рецептора за естроген указују на ризик од обољевања.</a:t>
            </a:r>
            <a:endParaRPr lang="en-US" dirty="0">
              <a:latin typeface="Palatino Linotype"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5841</TotalTime>
  <Words>1957</Words>
  <Application>Microsoft Office PowerPoint</Application>
  <PresentationFormat>On-screen Show (4:3)</PresentationFormat>
  <Paragraphs>237</Paragraphs>
  <Slides>39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Courier New</vt:lpstr>
      <vt:lpstr>Palatino Linotype</vt:lpstr>
      <vt:lpstr>Wingdings</vt:lpstr>
      <vt:lpstr>Office Theme</vt:lpstr>
      <vt:lpstr>Имунска основа неуролошких болести</vt:lpstr>
      <vt:lpstr>Неуролошке болести</vt:lpstr>
      <vt:lpstr>Мултипла склероза (МС)</vt:lpstr>
      <vt:lpstr>Мултипла склероза (МС)</vt:lpstr>
      <vt:lpstr>Етиологија МС </vt:lpstr>
      <vt:lpstr>Докази да су имунски механизми важни за патогенезу МС</vt:lpstr>
      <vt:lpstr>ЕАЕ</vt:lpstr>
      <vt:lpstr> Етиологија МС: имуногенетска основа </vt:lpstr>
      <vt:lpstr>Етиологија МС: имуногенетска основа nonHLA гени</vt:lpstr>
      <vt:lpstr> ЕТИОЛОГИЈА МС: НЕГЕНТСКИ ФАКТОРИ  </vt:lpstr>
      <vt:lpstr> МИКРООРГАНИЗМИ КАО ИЗАЗИВАЧИ МС </vt:lpstr>
      <vt:lpstr>МЕХАНИЗМИ КОЈИМА МИКРООРГАНИЗМИ ИЗАЗИВАЈУ МС </vt:lpstr>
      <vt:lpstr>Активација аутореактивних Т лимфоцита</vt:lpstr>
      <vt:lpstr>Активација аутореактивних Т лимфоцита</vt:lpstr>
      <vt:lpstr>Активацијом CD4+ лимфоцита на периферији настају различити субсетови помагачких Т лимфцоита, али су за патогенезу МС важни Th1 и Th17 лимфоцити</vt:lpstr>
      <vt:lpstr>PowerPoint Presentation</vt:lpstr>
      <vt:lpstr>Улазак аутореактивних Т лимфоцита у ЦНС и развој неуроинфламације</vt:lpstr>
      <vt:lpstr>Улога CD8+ лимфоцита</vt:lpstr>
      <vt:lpstr>Улога В лимфоцита</vt:lpstr>
      <vt:lpstr> МС је бифазна болест </vt:lpstr>
      <vt:lpstr>Плак </vt:lpstr>
      <vt:lpstr>Дијагностиковање МС </vt:lpstr>
      <vt:lpstr>Преглед ликвора</vt:lpstr>
      <vt:lpstr>PowerPoint Presentation</vt:lpstr>
      <vt:lpstr>Guillain-Barré синдром (акутна инфламаторна демијелинизирајућа полинеуропатија)</vt:lpstr>
      <vt:lpstr>Guillain-Barré синдром аутоимунска болест</vt:lpstr>
      <vt:lpstr>Guillain-Barré синдром</vt:lpstr>
      <vt:lpstr>Хронична инфламаторна периферна неуропатија CIPN</vt:lpstr>
      <vt:lpstr>Мултифокална моторна неуропатија</vt:lpstr>
      <vt:lpstr>Миастенија гравис</vt:lpstr>
      <vt:lpstr>Миастенија гравис (аутоантитела)</vt:lpstr>
      <vt:lpstr>Патогенеза </vt:lpstr>
      <vt:lpstr> Налази који указују да је МГ аутоимунска болест</vt:lpstr>
      <vt:lpstr>PowerPoint Presentation</vt:lpstr>
      <vt:lpstr>PowerPoint Presentation</vt:lpstr>
      <vt:lpstr>Имунодијагностика МГ</vt:lpstr>
      <vt:lpstr>Имунотерапија МГ</vt:lpstr>
      <vt:lpstr>Lambert Eaton-ов синдром</vt:lpstr>
      <vt:lpstr>Lambert Eaton-ов синдром</vt:lpstr>
    </vt:vector>
  </TitlesOfParts>
  <Company>PORTABLE-PC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Marija Milovanovic</dc:creator>
  <cp:lastModifiedBy>user</cp:lastModifiedBy>
  <cp:revision>159</cp:revision>
  <dcterms:created xsi:type="dcterms:W3CDTF">2012-02-15T07:23:34Z</dcterms:created>
  <dcterms:modified xsi:type="dcterms:W3CDTF">2017-11-17T08:38:31Z</dcterms:modified>
</cp:coreProperties>
</file>